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47"/>
  </p:notesMasterIdLst>
  <p:sldIdLst>
    <p:sldId id="388" r:id="rId2"/>
    <p:sldId id="478" r:id="rId3"/>
    <p:sldId id="2017" r:id="rId4"/>
    <p:sldId id="2039" r:id="rId5"/>
    <p:sldId id="2038" r:id="rId6"/>
    <p:sldId id="2106" r:id="rId7"/>
    <p:sldId id="2105" r:id="rId8"/>
    <p:sldId id="2078" r:id="rId9"/>
    <p:sldId id="2117" r:id="rId10"/>
    <p:sldId id="2112" r:id="rId11"/>
    <p:sldId id="2119" r:id="rId12"/>
    <p:sldId id="2120" r:id="rId13"/>
    <p:sldId id="2121" r:id="rId14"/>
    <p:sldId id="2138" r:id="rId15"/>
    <p:sldId id="2123" r:id="rId16"/>
    <p:sldId id="2108" r:id="rId17"/>
    <p:sldId id="2135" r:id="rId18"/>
    <p:sldId id="2137" r:id="rId19"/>
    <p:sldId id="2109" r:id="rId20"/>
    <p:sldId id="2118" r:id="rId21"/>
    <p:sldId id="2154" r:id="rId22"/>
    <p:sldId id="2139" r:id="rId23"/>
    <p:sldId id="2142" r:id="rId24"/>
    <p:sldId id="2143" r:id="rId25"/>
    <p:sldId id="2140" r:id="rId26"/>
    <p:sldId id="2110" r:id="rId27"/>
    <p:sldId id="2144" r:id="rId28"/>
    <p:sldId id="2122" r:id="rId29"/>
    <p:sldId id="2126" r:id="rId30"/>
    <p:sldId id="2127" r:id="rId31"/>
    <p:sldId id="2128" r:id="rId32"/>
    <p:sldId id="2129" r:id="rId33"/>
    <p:sldId id="2131" r:id="rId34"/>
    <p:sldId id="2130" r:id="rId35"/>
    <p:sldId id="2148" r:id="rId36"/>
    <p:sldId id="2147" r:id="rId37"/>
    <p:sldId id="2149" r:id="rId38"/>
    <p:sldId id="2150" r:id="rId39"/>
    <p:sldId id="2151" r:id="rId40"/>
    <p:sldId id="2114" r:id="rId41"/>
    <p:sldId id="2115" r:id="rId42"/>
    <p:sldId id="2152" r:id="rId43"/>
    <p:sldId id="2116" r:id="rId44"/>
    <p:sldId id="2053" r:id="rId45"/>
    <p:sldId id="2068" r:id="rId46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30"/>
    <a:srgbClr val="669900"/>
    <a:srgbClr val="00CC00"/>
    <a:srgbClr val="0000FF"/>
    <a:srgbClr val="FFFFFF"/>
    <a:srgbClr val="CC6600"/>
    <a:srgbClr val="B8B8B8"/>
    <a:srgbClr val="9D0000"/>
    <a:srgbClr val="9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9" autoAdjust="0"/>
    <p:restoredTop sz="96292" autoAdjust="0"/>
  </p:normalViewPr>
  <p:slideViewPr>
    <p:cSldViewPr snapToGrid="0">
      <p:cViewPr varScale="1">
        <p:scale>
          <a:sx n="128" d="100"/>
          <a:sy n="128" d="100"/>
        </p:scale>
        <p:origin x="208" y="664"/>
      </p:cViewPr>
      <p:guideLst>
        <p:guide orient="horz" pos="2160"/>
        <p:guide pos="384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svg>
</file>

<file path=ppt/media/image24.jpeg>
</file>

<file path=ppt/media/image25.png>
</file>

<file path=ppt/media/image26.jpeg>
</file>

<file path=ppt/media/image27.png>
</file>

<file path=ppt/media/image28.png>
</file>

<file path=ppt/media/image29.gif>
</file>

<file path=ppt/media/image29.png>
</file>

<file path=ppt/media/image3.jpeg>
</file>

<file path=ppt/media/image30.gif>
</file>

<file path=ppt/media/image31.gif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jpeg>
</file>

<file path=ppt/media/image46.jpeg>
</file>

<file path=ppt/media/image46.png>
</file>

<file path=ppt/media/image47.jpeg>
</file>

<file path=ppt/media/image47.png>
</file>

<file path=ppt/media/image48.jpe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png>
</file>

<file path=ppt/media/image59.png>
</file>

<file path=ppt/media/image6.jpeg>
</file>

<file path=ppt/media/image60.png>
</file>

<file path=ppt/media/image61.png>
</file>

<file path=ppt/media/image62.sv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fld id="{0EE26C0C-D63D-45AF-A471-A3D6BD5561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ＭＳ Ｐゴシック" pitchFamily="-12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204B1A-73D0-4DB5-9D5A-907DF0676C32}" type="slidenum">
              <a:rPr lang="en-US" smtClean="0">
                <a:latin typeface="Arial" pitchFamily="-123" charset="0"/>
                <a:ea typeface="ＭＳ Ｐゴシック" pitchFamily="-123" charset="-128"/>
                <a:cs typeface="ＭＳ Ｐゴシック" pitchFamily="-123" charset="-128"/>
              </a:rPr>
              <a:pPr/>
              <a:t>1</a:t>
            </a:fld>
            <a:endParaRPr lang="en-US">
              <a:latin typeface="Arial" pitchFamily="-123" charset="0"/>
              <a:ea typeface="ＭＳ Ｐゴシック" pitchFamily="-123" charset="-128"/>
              <a:cs typeface="ＭＳ Ｐゴシック" pitchFamily="-123" charset="-128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32150-F4C9-8C09-4554-DBC18A527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E79B023B-E338-07F5-BE64-1A8C4E78D06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4AAD05EB-E699-2FD8-118E-E3D6D424F3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0168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85AB3-AA8C-6CC6-75AB-9F7ED9D48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4547C3CA-0602-7B18-998B-CE90BCFECE5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0EEFAD62-9C7A-1A42-2CCA-92E460367A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2185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B2186A-3A11-576F-4262-B55931067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2FF2D3F1-1C54-CE72-C68C-74853DA1706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8C83E00D-327B-C00F-CC86-D657B3ABFC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303010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AFA182-7E31-A1AB-D2F9-C978A4A92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533D30C0-DA9F-B5AA-6DD9-45434938B71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7BDFF2C-2352-B9A8-D89D-AA04993368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802193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E3577-F960-4C05-2771-5F92A16E5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A3C27EB9-DE8D-88A2-3F2F-CF34BE68709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7C803A82-F208-4290-50FF-E14F60A4A5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717387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C412C-95C3-C69B-9A96-BFD931A20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96DC3B30-60DC-0C25-BB0D-D7EADB4046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3A01F65-A607-B7EC-F41E-696B5E2BC7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134725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EC62D-4674-DCD3-7C11-3BB8905F3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B715B1CF-4380-9AEB-F1CA-1E58093DE28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7C08028C-4866-FCEB-5B7E-CDA55A52A0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758590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FF435-8D75-81FF-B8EB-30128A2F3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8A945C0B-5F62-B5ED-9B53-D740D00091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F209FC6E-E769-5FE7-812E-07FAA676EF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54320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E199D1-2818-DE3C-18BD-C505860F0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4C323747-09F9-13B4-AE76-C8FE2945E52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478747D3-AEFD-0F0A-28E5-EED0AAD1F37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06830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AC53F-9CE2-4FF5-5157-CA353D0C1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57889810-0496-E2F2-6352-41EFC8D7A7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43A350D9-B6F9-326F-53ED-B8E5A0FCDC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9175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135449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154D7-D915-29BC-A7AA-6E22847E7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42BF0F2C-C7C6-16DA-B3AF-A78D4AE40D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49F77D8-4E4B-BB99-D695-1EE1ECCD7C2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696742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DAF358-6855-76D5-6998-3FB3FCEF3F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7916E9A0-C34C-B322-BD81-D22A978C311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296E74A2-28B3-B562-BD98-72D23BBC01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804211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7F312-FDBE-D0EC-696E-5B6AD482A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8D15092B-52DF-A4A5-5D49-AF95A65616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0AA36DF-D879-5F4E-D758-4B8F52BED1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97582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C4E5D1-EE24-AFD3-72A9-10838F055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4C75645F-FFCC-1F51-7D32-4E898DDFCF2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CFEECCC0-9019-8B7B-522C-86D69FF831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802710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0C129-651B-F65E-8C3C-9501D3CB0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1D823A05-006D-C78D-E26F-EE65980FCB8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C93CD4BE-CB3B-F61F-7616-D49FB71CF3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719300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FFA93-4328-AEBB-2963-119F249EB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B5D680FC-2857-8CA9-7891-BED752D94C7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9510789-3142-7EF1-5F8E-F7D1909B4C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23940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EABFE5-9160-1B6E-950A-40055AA02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C70EEDD9-C248-4C9F-D961-B68946D42A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65E2908-AFCE-960E-1A7B-3628FCA63F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99735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47EAF1-C017-2D56-8480-21B3EE121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096488C6-8719-7860-EC2C-39E21077080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EDC25BF5-EBCC-CBA1-1FD9-9F4D716418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012648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5EFBB-AC71-E60C-657C-B9FDCB73E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959AC282-35E1-70B5-2D72-C73407B2330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21E0DB16-7771-09CF-DF45-EE2B8BE44E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03276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83E799-A82B-9B69-D017-4AC0E5AE9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63B95870-8570-4CA8-F4DA-3D6A6DD16A3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3BA5F4A4-C2DE-0B57-1FB7-FB4BDA78E6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19128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C28D1-3C83-41EA-E605-E8C2A37074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FFCFDE7D-D0A2-04E9-E76D-634C68442B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D311560-2B80-39DD-E36A-DC20F66E0D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100025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8007C-D7CD-7D5C-15DB-6274A6016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F1D679D5-C140-9658-9253-7F50C02E437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B097B5DC-DCCE-0CFE-0C2C-8A3ABBC989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61915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D99FA3-87FD-EE29-1276-B53D92A7E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5CCE9DD3-7311-579B-0713-7393DAAD6BE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8464BDF-F415-0466-A2AE-83C1FB8A8E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041136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242A7F-92B3-D259-848F-6E092FC64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42D27C5C-0087-D164-E636-BD43182B400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03E0743-C427-BB6D-A513-C771FAA545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047681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703383-9FDC-B2C3-6939-E0685FC68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2FADD10F-5D6B-FAF2-1FB5-19341BA5E77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6F95F6DF-8F92-612A-FB78-10A43B0BC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88250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DBC74D-F200-D31D-6CB5-8A89B91F8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01C89E76-7CDD-693D-0F8B-F32D2BB7E7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B270BBB0-B3C5-C050-AE44-7FB4B4FF78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29829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851E3-2CCC-4077-067C-5285C94F26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0392C42F-4308-2799-D890-F865032C93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3F61017-E9F2-FF79-BD33-74AE57E911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0636314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853AC-5F45-86D1-5BFD-3FC00C757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CCA5000A-4389-7A7C-BAA8-9BC0E05118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F43EE7D9-179F-35AA-F9E9-A775FFECDB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3975355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2B23F-8E9B-6AA6-E768-D6384F170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A74E865E-0C4D-D16A-6C1B-CD04A1C7B5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6CB5272-85E1-BE2F-4E88-8218382F83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1722232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D8C1D6-F781-705F-8B6F-3D0286F5E5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0E6CF439-A02E-97E5-2F1B-85B18B2205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47575F32-2FF9-0D48-7553-F1B7A635E5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938271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3832A-6ECD-2AAB-F64A-9E2CBF538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F11D3B42-F568-35A4-97F0-6CD67D3615C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235123E9-A5FC-9254-1E48-3D62593328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89048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1C580-5173-50E6-B9A8-B98B56BF5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C91FD57A-1EB6-265D-3183-B3C12614E8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0BBDC5AC-7F7A-6620-2B31-A1E08CE2B7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916141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6BE85A-2CE6-ED6E-E03D-ADD9AC592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3816B9F2-E3A7-2729-0A28-E70213E39FD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BAFB805E-17F4-364F-B4C8-F09850DBFB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6167585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51852A-FFC8-C2DE-1BB2-000F51AFF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FA38CFD3-3B21-8035-CC24-14EE7C9EFF0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D703FA2C-DFD2-0E41-BEE8-C0719FCAAF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635227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9501C2-729C-DDFC-78DA-421C26CBE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E2B763D3-CE54-72F4-0114-DF811F8ED3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1D5B54BC-198E-385C-3AAD-680A1D67CB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831055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0AE58-5530-90CC-71D4-6783CFEF9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2CD5282E-18FF-BF38-D451-7309053BC21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61A64FE9-E14D-BA67-294E-FA132502D2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4654759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113BB-5CAE-9DFA-E6A4-D78AA05B8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76396976-4F90-8BF1-2B45-8AC88B7ABF9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249EAE0-3402-E9D6-DC88-60AC91A908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7879774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C662F-EB93-72DB-0D2C-9AE1AB6E4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51682445-73E7-4332-5318-9C87F46CBE9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E6DBAD03-0DA1-6F3B-A0A3-B719FEE04D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5219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D18D87-A94B-A617-C59C-7684F8A68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68C31208-E05D-D241-2075-0C6A125B9A9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3AA248EF-9BC8-0F42-1A6F-99FDAE2324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4543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686CAF-8B69-F13B-0148-6B50056D2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8AD3B16B-17ED-12C0-636B-893912EA9A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4384E22F-8854-544A-1544-2702F905E6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18550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048A9F-7573-4AE5-503E-261857E64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A0B0A0BC-BE06-2CC0-565E-6EBF474AC8B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1DAB8BDD-D6D5-1F9B-0835-3A51777CCE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78663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B4D25-B405-AAA0-6FD9-ED0D510D5E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DAEA8ABD-A12A-05DD-F345-FD907AA225D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B6DF4ED0-3290-6414-31C1-7CD4028297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www.redblobgames.com</a:t>
            </a:r>
            <a:r>
              <a:rPr lang="en-US" dirty="0"/>
              <a:t>/pathfinding/a-star/</a:t>
            </a:r>
            <a:r>
              <a:rPr lang="en-US" dirty="0" err="1"/>
              <a:t>introduction.html</a:t>
            </a:r>
            <a:endParaRPr lang="en-US" dirty="0"/>
          </a:p>
          <a:p>
            <a:endParaRPr lang="en-US" dirty="0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25410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BC76D1-D2E5-5444-4F2D-A879CF90A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5109DD8B-94DD-FD12-684B-E7D5B352E8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072DEC34-CC17-CAAB-8767-A717AE5B66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9328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21800" y="304800"/>
            <a:ext cx="287020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1200" y="304800"/>
            <a:ext cx="840740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16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711200" y="304800"/>
            <a:ext cx="114808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711200" y="1371600"/>
            <a:ext cx="11277600" cy="5257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451600" y="13716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451600" y="40767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6451600" y="1371600"/>
            <a:ext cx="5537200" cy="5257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451600" y="13716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451600" y="40767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0" y="228600"/>
            <a:ext cx="9245600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914400" y="1447800"/>
            <a:ext cx="10363200" cy="51054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1600" y="1371600"/>
            <a:ext cx="55372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5" r:id="rId2"/>
    <p:sldLayoutId id="2147483664" r:id="rId3"/>
    <p:sldLayoutId id="2147483663" r:id="rId4"/>
    <p:sldLayoutId id="2147483662" r:id="rId5"/>
    <p:sldLayoutId id="2147483661" r:id="rId6"/>
    <p:sldLayoutId id="2147483660" r:id="rId7"/>
    <p:sldLayoutId id="2147483659" r:id="rId8"/>
    <p:sldLayoutId id="2147483658" r:id="rId9"/>
    <p:sldLayoutId id="2147483657" r:id="rId10"/>
    <p:sldLayoutId id="2147483656" r:id="rId11"/>
    <p:sldLayoutId id="2147483655" r:id="rId12"/>
    <p:sldLayoutId id="2147483654" r:id="rId13"/>
    <p:sldLayoutId id="2147483653" r:id="rId14"/>
    <p:sldLayoutId id="2147483652" r:id="rId15"/>
    <p:sldLayoutId id="2147483651" r:id="rId16"/>
    <p:sldLayoutId id="2147483650" r:id="rId17"/>
    <p:sldLayoutId id="2147483649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ＭＳ Ｐゴシック" pitchFamily="-123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ＭＳ Ｐゴシック" pitchFamily="-123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1.png"/><Relationship Id="rId7" Type="http://schemas.openxmlformats.org/officeDocument/2006/relationships/image" Target="http://ww2.kqed.org/science/wp-content/uploads/sites/35/2015/07/Kilobots-v3.00_00_40_26.Still006.jp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https://images.ctfassets.net/cnu0m8re1exe/4cZuEYhcHcK6kesb3sHrr7/6237a44e8aed0db30883340892989e0c/Drone_Swarm.jpg?fm=jpg&amp;fl=progressive&amp;w=660&amp;h=433&amp;fit=fill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blobgames.com/pathfinding/a-star/introduction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2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jpe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1.gif"/><Relationship Id="rId4" Type="http://schemas.openxmlformats.org/officeDocument/2006/relationships/image" Target="../media/image30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-L-WgKMFuhE?start=80&amp;feature=oembed" TargetMode="External"/><Relationship Id="rId4" Type="http://schemas.openxmlformats.org/officeDocument/2006/relationships/image" Target="../media/image3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5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HD0RjwsGE3Q?start=116&amp;feature=oembed" TargetMode="External"/><Relationship Id="rId4" Type="http://schemas.openxmlformats.org/officeDocument/2006/relationships/image" Target="../media/image57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hyperlink" Target="https://www.google.com/url?sa=i&amp;url=https%3A%2F%2Fwww.mathworks.com%2Fhelp%2Fnav%2Fref%2Fposegraph.html&amp;psig=AOvVaw0OKqzR4f4BGNrxQK_OOWdp&amp;ust=1740880956084000&amp;source=images&amp;cd=vfe&amp;opi=89978449&amp;ved=0CBQQjRxqFwoTCMiIxYnl54sDFQAAAAAdAAAAABBP" TargetMode="Externa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4630"/>
          </a:solidFill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 dirty="0"/>
          </a:p>
        </p:txBody>
      </p:sp>
      <p:sp>
        <p:nvSpPr>
          <p:cNvPr id="21506" name="Line 4"/>
          <p:cNvSpPr>
            <a:spLocks noChangeShapeType="1"/>
          </p:cNvSpPr>
          <p:nvPr/>
        </p:nvSpPr>
        <p:spPr bwMode="auto">
          <a:xfrm>
            <a:off x="1600200" y="2810926"/>
            <a:ext cx="8991600" cy="0"/>
          </a:xfrm>
          <a:prstGeom prst="line">
            <a:avLst/>
          </a:prstGeom>
          <a:noFill/>
          <a:ln w="57150">
            <a:solidFill>
              <a:srgbClr val="C0C0C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07" name="Rectangle 7"/>
          <p:cNvSpPr>
            <a:spLocks noChangeArrowheads="1"/>
          </p:cNvSpPr>
          <p:nvPr/>
        </p:nvSpPr>
        <p:spPr bwMode="auto">
          <a:xfrm>
            <a:off x="1524000" y="762000"/>
            <a:ext cx="9144000" cy="1219200"/>
          </a:xfrm>
          <a:prstGeom prst="rect">
            <a:avLst/>
          </a:prstGeom>
          <a:noFill/>
          <a:ln w="1524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ctrTitle"/>
          </p:nvPr>
        </p:nvSpPr>
        <p:spPr bwMode="auto">
          <a:xfrm>
            <a:off x="2209800" y="726212"/>
            <a:ext cx="7772400" cy="179863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3600" b="1" dirty="0">
                <a:solidFill>
                  <a:srgbClr val="FFFFFF"/>
                </a:solidFill>
              </a:rPr>
              <a:t>ECE693H, Spring 2025:</a:t>
            </a:r>
            <a:br>
              <a:rPr lang="en-US" sz="3600" b="1" dirty="0">
                <a:solidFill>
                  <a:srgbClr val="FFFFFF"/>
                </a:solidFill>
              </a:rPr>
            </a:br>
            <a:r>
              <a:rPr lang="en-US" sz="3600" b="1" dirty="0">
                <a:solidFill>
                  <a:srgbClr val="FFFFFF"/>
                </a:solidFill>
              </a:rPr>
              <a:t>Multi-robot System Design</a:t>
            </a:r>
            <a:br>
              <a:rPr lang="en-US" sz="3600" b="1" dirty="0">
                <a:solidFill>
                  <a:srgbClr val="FFFFFF"/>
                </a:solidFill>
              </a:rPr>
            </a:b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21510" name="Line 5"/>
          <p:cNvSpPr>
            <a:spLocks noChangeShapeType="1"/>
          </p:cNvSpPr>
          <p:nvPr/>
        </p:nvSpPr>
        <p:spPr bwMode="auto">
          <a:xfrm>
            <a:off x="1600200" y="5262597"/>
            <a:ext cx="8991600" cy="0"/>
          </a:xfrm>
          <a:prstGeom prst="line">
            <a:avLst/>
          </a:prstGeom>
          <a:noFill/>
          <a:ln w="57150">
            <a:solidFill>
              <a:srgbClr val="C0C0C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12" name="Rectangle 8"/>
          <p:cNvSpPr>
            <a:spLocks noChangeArrowheads="1"/>
          </p:cNvSpPr>
          <p:nvPr/>
        </p:nvSpPr>
        <p:spPr bwMode="auto">
          <a:xfrm>
            <a:off x="13192125" y="6567488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F4FBA15B-261F-2B43-B01A-B415FBF210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3375" y="4658737"/>
            <a:ext cx="7772400" cy="179863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ＭＳ Ｐゴシック" pitchFamily="-123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9pPr>
          </a:lstStyle>
          <a:p>
            <a:pPr eaLnBrk="1" hangingPunct="1"/>
            <a:r>
              <a:rPr lang="en-US" sz="3600" b="1" kern="0" dirty="0">
                <a:solidFill>
                  <a:srgbClr val="FFFFFF"/>
                </a:solidFill>
              </a:rPr>
              <a:t>Dr. Daniel Drew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9BFE827-9EE4-D34F-B334-837A8846AF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739" y="3817527"/>
            <a:ext cx="2433635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AB7C601-1891-C248-9E6E-AEEC3677B3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8423" y="2665142"/>
            <a:ext cx="2501049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AFDCB474-CE19-F540-8E2B-0EEE7FFBFD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ABDB46-9487-19F9-2618-7A6D407EC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710" y="5474277"/>
            <a:ext cx="2585915" cy="12095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1B7D79-3C0A-A11D-26AB-C1200B271036}"/>
              </a:ext>
            </a:extLst>
          </p:cNvPr>
          <p:cNvSpPr txBox="1"/>
          <p:nvPr/>
        </p:nvSpPr>
        <p:spPr>
          <a:xfrm>
            <a:off x="2391043" y="2207262"/>
            <a:ext cx="74099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“Multi-robot Systems 2”</a:t>
            </a:r>
            <a:endParaRPr lang="en-US" sz="3600" dirty="0"/>
          </a:p>
        </p:txBody>
      </p:sp>
      <p:pic>
        <p:nvPicPr>
          <p:cNvPr id="4" name="Picture 1" descr="This Swarm of Search and Rescue Drones Can Explore Without Human Help |  Discover Magazine">
            <a:extLst>
              <a:ext uri="{FF2B5EF4-FFF2-40B4-BE49-F238E27FC236}">
                <a16:creationId xmlns:a16="http://schemas.microsoft.com/office/drawing/2014/main" id="{C9C1618B-547C-D87B-8E3F-713262677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67"/>
          <a:stretch>
            <a:fillRect/>
          </a:stretch>
        </p:blipFill>
        <p:spPr bwMode="auto">
          <a:xfrm>
            <a:off x="1600200" y="2912870"/>
            <a:ext cx="2861081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5" descr="Can A Thousand Tiny Swarming Robots Outsmart Nature? | KQED">
            <a:extLst>
              <a:ext uri="{FF2B5EF4-FFF2-40B4-BE49-F238E27FC236}">
                <a16:creationId xmlns:a16="http://schemas.microsoft.com/office/drawing/2014/main" id="{88B4B8CC-A230-CBA2-9916-C760C321CD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03"/>
          <a:stretch>
            <a:fillRect/>
          </a:stretch>
        </p:blipFill>
        <p:spPr bwMode="auto">
          <a:xfrm>
            <a:off x="4461281" y="2912870"/>
            <a:ext cx="3400907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eiko Hamann on LinkedIn: Division of Labor in Robot Swarms with Minimize  Surprise">
            <a:extLst>
              <a:ext uri="{FF2B5EF4-FFF2-40B4-BE49-F238E27FC236}">
                <a16:creationId xmlns:a16="http://schemas.microsoft.com/office/drawing/2014/main" id="{E0E2D1B6-6D8D-9657-B525-1AAC64EB84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" r="4275"/>
          <a:stretch/>
        </p:blipFill>
        <p:spPr bwMode="auto">
          <a:xfrm>
            <a:off x="7440071" y="2912870"/>
            <a:ext cx="3148554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68950B-DF47-DE3D-4F2B-1B323DAA2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890E6EE7-1543-F95D-CE34-349C9A2BFC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3061CB7-D22B-4B34-9B23-5897B5EBEC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0A3BA207-6ACD-D566-D75D-59E13D761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A*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6FE94ED-E7A1-3A66-03F8-AD6EBAD8F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179" y="1317307"/>
            <a:ext cx="10539251" cy="534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9728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31503-C327-030B-F332-7D35CFBF1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904E102-CF9F-FDFE-9C70-CB6F0C993B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205F1DE1-7718-A7E6-0EF6-74A74BE6FE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AB16B97E-4459-3734-51B5-07EC0D14B1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A*</a:t>
            </a: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1CCC9E63-AA28-2851-8CEC-9CD1587CE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312" y="1317307"/>
            <a:ext cx="10539252" cy="534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755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7A8242-BA59-22A1-5594-5B7227F13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9F65FBB5-31D9-00DA-5596-367560ED91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0EF6BA40-7EF2-80D1-92F3-7BE1A74730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03E2B786-6B72-CA84-8FF1-81C9693E95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A*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953F9C-9392-3546-75D3-3955A8F9D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11" y="1335505"/>
            <a:ext cx="10529442" cy="53227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5CCB4FD-31D5-B136-E937-D702B5CE275B}"/>
              </a:ext>
            </a:extLst>
          </p:cNvPr>
          <p:cNvSpPr txBox="1"/>
          <p:nvPr/>
        </p:nvSpPr>
        <p:spPr>
          <a:xfrm>
            <a:off x="855141" y="6183482"/>
            <a:ext cx="10157781" cy="461665"/>
          </a:xfrm>
          <a:custGeom>
            <a:avLst/>
            <a:gdLst>
              <a:gd name="connsiteX0" fmla="*/ 0 w 10157781"/>
              <a:gd name="connsiteY0" fmla="*/ 0 h 461665"/>
              <a:gd name="connsiteX1" fmla="*/ 292783 w 10157781"/>
              <a:gd name="connsiteY1" fmla="*/ 0 h 461665"/>
              <a:gd name="connsiteX2" fmla="*/ 991877 w 10157781"/>
              <a:gd name="connsiteY2" fmla="*/ 0 h 461665"/>
              <a:gd name="connsiteX3" fmla="*/ 1284661 w 10157781"/>
              <a:gd name="connsiteY3" fmla="*/ 0 h 461665"/>
              <a:gd name="connsiteX4" fmla="*/ 1577444 w 10157781"/>
              <a:gd name="connsiteY4" fmla="*/ 0 h 461665"/>
              <a:gd name="connsiteX5" fmla="*/ 2378116 w 10157781"/>
              <a:gd name="connsiteY5" fmla="*/ 0 h 461665"/>
              <a:gd name="connsiteX6" fmla="*/ 2975632 w 10157781"/>
              <a:gd name="connsiteY6" fmla="*/ 0 h 461665"/>
              <a:gd name="connsiteX7" fmla="*/ 3268415 w 10157781"/>
              <a:gd name="connsiteY7" fmla="*/ 0 h 461665"/>
              <a:gd name="connsiteX8" fmla="*/ 3865932 w 10157781"/>
              <a:gd name="connsiteY8" fmla="*/ 0 h 461665"/>
              <a:gd name="connsiteX9" fmla="*/ 4666604 w 10157781"/>
              <a:gd name="connsiteY9" fmla="*/ 0 h 461665"/>
              <a:gd name="connsiteX10" fmla="*/ 5162543 w 10157781"/>
              <a:gd name="connsiteY10" fmla="*/ 0 h 461665"/>
              <a:gd name="connsiteX11" fmla="*/ 5658482 w 10157781"/>
              <a:gd name="connsiteY11" fmla="*/ 0 h 461665"/>
              <a:gd name="connsiteX12" fmla="*/ 6255998 w 10157781"/>
              <a:gd name="connsiteY12" fmla="*/ 0 h 461665"/>
              <a:gd name="connsiteX13" fmla="*/ 6955092 w 10157781"/>
              <a:gd name="connsiteY13" fmla="*/ 0 h 461665"/>
              <a:gd name="connsiteX14" fmla="*/ 7654187 w 10157781"/>
              <a:gd name="connsiteY14" fmla="*/ 0 h 461665"/>
              <a:gd name="connsiteX15" fmla="*/ 8353281 w 10157781"/>
              <a:gd name="connsiteY15" fmla="*/ 0 h 461665"/>
              <a:gd name="connsiteX16" fmla="*/ 9153953 w 10157781"/>
              <a:gd name="connsiteY16" fmla="*/ 0 h 461665"/>
              <a:gd name="connsiteX17" fmla="*/ 10157781 w 10157781"/>
              <a:gd name="connsiteY17" fmla="*/ 0 h 461665"/>
              <a:gd name="connsiteX18" fmla="*/ 10157781 w 10157781"/>
              <a:gd name="connsiteY18" fmla="*/ 461665 h 461665"/>
              <a:gd name="connsiteX19" fmla="*/ 9458687 w 10157781"/>
              <a:gd name="connsiteY19" fmla="*/ 461665 h 461665"/>
              <a:gd name="connsiteX20" fmla="*/ 9165904 w 10157781"/>
              <a:gd name="connsiteY20" fmla="*/ 461665 h 461665"/>
              <a:gd name="connsiteX21" fmla="*/ 8568387 w 10157781"/>
              <a:gd name="connsiteY21" fmla="*/ 461665 h 461665"/>
              <a:gd name="connsiteX22" fmla="*/ 8072448 w 10157781"/>
              <a:gd name="connsiteY22" fmla="*/ 461665 h 461665"/>
              <a:gd name="connsiteX23" fmla="*/ 7576510 w 10157781"/>
              <a:gd name="connsiteY23" fmla="*/ 461665 h 461665"/>
              <a:gd name="connsiteX24" fmla="*/ 7080571 w 10157781"/>
              <a:gd name="connsiteY24" fmla="*/ 461665 h 461665"/>
              <a:gd name="connsiteX25" fmla="*/ 6584632 w 10157781"/>
              <a:gd name="connsiteY25" fmla="*/ 461665 h 461665"/>
              <a:gd name="connsiteX26" fmla="*/ 5885538 w 10157781"/>
              <a:gd name="connsiteY26" fmla="*/ 461665 h 461665"/>
              <a:gd name="connsiteX27" fmla="*/ 5288021 w 10157781"/>
              <a:gd name="connsiteY27" fmla="*/ 461665 h 461665"/>
              <a:gd name="connsiteX28" fmla="*/ 4995238 w 10157781"/>
              <a:gd name="connsiteY28" fmla="*/ 461665 h 461665"/>
              <a:gd name="connsiteX29" fmla="*/ 4499299 w 10157781"/>
              <a:gd name="connsiteY29" fmla="*/ 461665 h 461665"/>
              <a:gd name="connsiteX30" fmla="*/ 3800205 w 10157781"/>
              <a:gd name="connsiteY30" fmla="*/ 461665 h 461665"/>
              <a:gd name="connsiteX31" fmla="*/ 3405844 w 10157781"/>
              <a:gd name="connsiteY31" fmla="*/ 461665 h 461665"/>
              <a:gd name="connsiteX32" fmla="*/ 2605172 w 10157781"/>
              <a:gd name="connsiteY32" fmla="*/ 461665 h 461665"/>
              <a:gd name="connsiteX33" fmla="*/ 1804500 w 10157781"/>
              <a:gd name="connsiteY33" fmla="*/ 461665 h 461665"/>
              <a:gd name="connsiteX34" fmla="*/ 1206983 w 10157781"/>
              <a:gd name="connsiteY34" fmla="*/ 461665 h 461665"/>
              <a:gd name="connsiteX35" fmla="*/ 0 w 10157781"/>
              <a:gd name="connsiteY35" fmla="*/ 461665 h 461665"/>
              <a:gd name="connsiteX36" fmla="*/ 0 w 10157781"/>
              <a:gd name="connsiteY36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157781" h="461665" fill="none" extrusionOk="0">
                <a:moveTo>
                  <a:pt x="0" y="0"/>
                </a:moveTo>
                <a:cubicBezTo>
                  <a:pt x="109802" y="-10584"/>
                  <a:pt x="196472" y="13870"/>
                  <a:pt x="292783" y="0"/>
                </a:cubicBezTo>
                <a:cubicBezTo>
                  <a:pt x="389094" y="-13870"/>
                  <a:pt x="734937" y="23844"/>
                  <a:pt x="991877" y="0"/>
                </a:cubicBezTo>
                <a:cubicBezTo>
                  <a:pt x="1248817" y="-23844"/>
                  <a:pt x="1221665" y="8371"/>
                  <a:pt x="1284661" y="0"/>
                </a:cubicBezTo>
                <a:cubicBezTo>
                  <a:pt x="1347657" y="-8371"/>
                  <a:pt x="1511386" y="4242"/>
                  <a:pt x="1577444" y="0"/>
                </a:cubicBezTo>
                <a:cubicBezTo>
                  <a:pt x="1643502" y="-4242"/>
                  <a:pt x="1989373" y="39289"/>
                  <a:pt x="2378116" y="0"/>
                </a:cubicBezTo>
                <a:cubicBezTo>
                  <a:pt x="2766859" y="-39289"/>
                  <a:pt x="2784282" y="44701"/>
                  <a:pt x="2975632" y="0"/>
                </a:cubicBezTo>
                <a:cubicBezTo>
                  <a:pt x="3166982" y="-44701"/>
                  <a:pt x="3124997" y="19165"/>
                  <a:pt x="3268415" y="0"/>
                </a:cubicBezTo>
                <a:cubicBezTo>
                  <a:pt x="3411833" y="-19165"/>
                  <a:pt x="3624212" y="30088"/>
                  <a:pt x="3865932" y="0"/>
                </a:cubicBezTo>
                <a:cubicBezTo>
                  <a:pt x="4107652" y="-30088"/>
                  <a:pt x="4403823" y="78593"/>
                  <a:pt x="4666604" y="0"/>
                </a:cubicBezTo>
                <a:cubicBezTo>
                  <a:pt x="4929385" y="-78593"/>
                  <a:pt x="5037036" y="30201"/>
                  <a:pt x="5162543" y="0"/>
                </a:cubicBezTo>
                <a:cubicBezTo>
                  <a:pt x="5288050" y="-30201"/>
                  <a:pt x="5423651" y="25508"/>
                  <a:pt x="5658482" y="0"/>
                </a:cubicBezTo>
                <a:cubicBezTo>
                  <a:pt x="5893313" y="-25508"/>
                  <a:pt x="6102162" y="28051"/>
                  <a:pt x="6255998" y="0"/>
                </a:cubicBezTo>
                <a:cubicBezTo>
                  <a:pt x="6409834" y="-28051"/>
                  <a:pt x="6775061" y="48916"/>
                  <a:pt x="6955092" y="0"/>
                </a:cubicBezTo>
                <a:cubicBezTo>
                  <a:pt x="7135123" y="-48916"/>
                  <a:pt x="7486879" y="23812"/>
                  <a:pt x="7654187" y="0"/>
                </a:cubicBezTo>
                <a:cubicBezTo>
                  <a:pt x="7821495" y="-23812"/>
                  <a:pt x="8075219" y="11279"/>
                  <a:pt x="8353281" y="0"/>
                </a:cubicBezTo>
                <a:cubicBezTo>
                  <a:pt x="8631343" y="-11279"/>
                  <a:pt x="8821272" y="72019"/>
                  <a:pt x="9153953" y="0"/>
                </a:cubicBezTo>
                <a:cubicBezTo>
                  <a:pt x="9486634" y="-72019"/>
                  <a:pt x="9689086" y="118202"/>
                  <a:pt x="10157781" y="0"/>
                </a:cubicBezTo>
                <a:cubicBezTo>
                  <a:pt x="10182908" y="115441"/>
                  <a:pt x="10109655" y="285789"/>
                  <a:pt x="10157781" y="461665"/>
                </a:cubicBezTo>
                <a:cubicBezTo>
                  <a:pt x="9907878" y="479230"/>
                  <a:pt x="9731931" y="378500"/>
                  <a:pt x="9458687" y="461665"/>
                </a:cubicBezTo>
                <a:cubicBezTo>
                  <a:pt x="9185443" y="544830"/>
                  <a:pt x="9233802" y="444925"/>
                  <a:pt x="9165904" y="461665"/>
                </a:cubicBezTo>
                <a:cubicBezTo>
                  <a:pt x="9098006" y="478405"/>
                  <a:pt x="8802383" y="430351"/>
                  <a:pt x="8568387" y="461665"/>
                </a:cubicBezTo>
                <a:cubicBezTo>
                  <a:pt x="8334391" y="492979"/>
                  <a:pt x="8305050" y="453627"/>
                  <a:pt x="8072448" y="461665"/>
                </a:cubicBezTo>
                <a:cubicBezTo>
                  <a:pt x="7839846" y="469703"/>
                  <a:pt x="7730772" y="425730"/>
                  <a:pt x="7576510" y="461665"/>
                </a:cubicBezTo>
                <a:cubicBezTo>
                  <a:pt x="7422248" y="497600"/>
                  <a:pt x="7194788" y="431540"/>
                  <a:pt x="7080571" y="461665"/>
                </a:cubicBezTo>
                <a:cubicBezTo>
                  <a:pt x="6966354" y="491790"/>
                  <a:pt x="6816867" y="439903"/>
                  <a:pt x="6584632" y="461665"/>
                </a:cubicBezTo>
                <a:cubicBezTo>
                  <a:pt x="6352397" y="483427"/>
                  <a:pt x="6167718" y="384498"/>
                  <a:pt x="5885538" y="461665"/>
                </a:cubicBezTo>
                <a:cubicBezTo>
                  <a:pt x="5603358" y="538832"/>
                  <a:pt x="5514266" y="460856"/>
                  <a:pt x="5288021" y="461665"/>
                </a:cubicBezTo>
                <a:cubicBezTo>
                  <a:pt x="5061776" y="462474"/>
                  <a:pt x="5065298" y="429842"/>
                  <a:pt x="4995238" y="461665"/>
                </a:cubicBezTo>
                <a:cubicBezTo>
                  <a:pt x="4925178" y="493488"/>
                  <a:pt x="4661481" y="417323"/>
                  <a:pt x="4499299" y="461665"/>
                </a:cubicBezTo>
                <a:cubicBezTo>
                  <a:pt x="4337117" y="506007"/>
                  <a:pt x="4014065" y="389402"/>
                  <a:pt x="3800205" y="461665"/>
                </a:cubicBezTo>
                <a:cubicBezTo>
                  <a:pt x="3586345" y="533928"/>
                  <a:pt x="3538902" y="429308"/>
                  <a:pt x="3405844" y="461665"/>
                </a:cubicBezTo>
                <a:cubicBezTo>
                  <a:pt x="3272786" y="494022"/>
                  <a:pt x="2955885" y="387750"/>
                  <a:pt x="2605172" y="461665"/>
                </a:cubicBezTo>
                <a:cubicBezTo>
                  <a:pt x="2254459" y="535580"/>
                  <a:pt x="2031856" y="395861"/>
                  <a:pt x="1804500" y="461665"/>
                </a:cubicBezTo>
                <a:cubicBezTo>
                  <a:pt x="1577144" y="527469"/>
                  <a:pt x="1340984" y="448506"/>
                  <a:pt x="1206983" y="461665"/>
                </a:cubicBezTo>
                <a:cubicBezTo>
                  <a:pt x="1072982" y="474824"/>
                  <a:pt x="262454" y="410559"/>
                  <a:pt x="0" y="461665"/>
                </a:cubicBezTo>
                <a:cubicBezTo>
                  <a:pt x="-22345" y="259305"/>
                  <a:pt x="51316" y="114483"/>
                  <a:pt x="0" y="0"/>
                </a:cubicBezTo>
                <a:close/>
              </a:path>
              <a:path w="10157781" h="461665" stroke="0" extrusionOk="0">
                <a:moveTo>
                  <a:pt x="0" y="0"/>
                </a:moveTo>
                <a:cubicBezTo>
                  <a:pt x="156111" y="-20911"/>
                  <a:pt x="284554" y="50804"/>
                  <a:pt x="495939" y="0"/>
                </a:cubicBezTo>
                <a:cubicBezTo>
                  <a:pt x="707324" y="-50804"/>
                  <a:pt x="677842" y="29816"/>
                  <a:pt x="788722" y="0"/>
                </a:cubicBezTo>
                <a:cubicBezTo>
                  <a:pt x="899602" y="-29816"/>
                  <a:pt x="1333491" y="47087"/>
                  <a:pt x="1589394" y="0"/>
                </a:cubicBezTo>
                <a:cubicBezTo>
                  <a:pt x="1845297" y="-47087"/>
                  <a:pt x="1916092" y="37043"/>
                  <a:pt x="2085333" y="0"/>
                </a:cubicBezTo>
                <a:cubicBezTo>
                  <a:pt x="2254574" y="-37043"/>
                  <a:pt x="2468428" y="3671"/>
                  <a:pt x="2581271" y="0"/>
                </a:cubicBezTo>
                <a:cubicBezTo>
                  <a:pt x="2694114" y="-3671"/>
                  <a:pt x="3105125" y="70515"/>
                  <a:pt x="3381944" y="0"/>
                </a:cubicBezTo>
                <a:cubicBezTo>
                  <a:pt x="3658763" y="-70515"/>
                  <a:pt x="3694997" y="6872"/>
                  <a:pt x="3776304" y="0"/>
                </a:cubicBezTo>
                <a:cubicBezTo>
                  <a:pt x="3857611" y="-6872"/>
                  <a:pt x="4398192" y="94977"/>
                  <a:pt x="4576977" y="0"/>
                </a:cubicBezTo>
                <a:cubicBezTo>
                  <a:pt x="4755762" y="-94977"/>
                  <a:pt x="5173420" y="3209"/>
                  <a:pt x="5377649" y="0"/>
                </a:cubicBezTo>
                <a:cubicBezTo>
                  <a:pt x="5581878" y="-3209"/>
                  <a:pt x="5810856" y="10410"/>
                  <a:pt x="5975165" y="0"/>
                </a:cubicBezTo>
                <a:cubicBezTo>
                  <a:pt x="6139474" y="-10410"/>
                  <a:pt x="6497105" y="12148"/>
                  <a:pt x="6775837" y="0"/>
                </a:cubicBezTo>
                <a:cubicBezTo>
                  <a:pt x="7054569" y="-12148"/>
                  <a:pt x="7056278" y="36362"/>
                  <a:pt x="7271776" y="0"/>
                </a:cubicBezTo>
                <a:cubicBezTo>
                  <a:pt x="7487274" y="-36362"/>
                  <a:pt x="7643086" y="636"/>
                  <a:pt x="7767715" y="0"/>
                </a:cubicBezTo>
                <a:cubicBezTo>
                  <a:pt x="7892344" y="-636"/>
                  <a:pt x="8118547" y="33898"/>
                  <a:pt x="8466809" y="0"/>
                </a:cubicBezTo>
                <a:cubicBezTo>
                  <a:pt x="8815071" y="-33898"/>
                  <a:pt x="8787085" y="25536"/>
                  <a:pt x="8962748" y="0"/>
                </a:cubicBezTo>
                <a:cubicBezTo>
                  <a:pt x="9138411" y="-25536"/>
                  <a:pt x="9585533" y="92629"/>
                  <a:pt x="10157781" y="0"/>
                </a:cubicBezTo>
                <a:cubicBezTo>
                  <a:pt x="10185445" y="221901"/>
                  <a:pt x="10114349" y="236074"/>
                  <a:pt x="10157781" y="461665"/>
                </a:cubicBezTo>
                <a:cubicBezTo>
                  <a:pt x="9999030" y="510309"/>
                  <a:pt x="9750920" y="423322"/>
                  <a:pt x="9458687" y="461665"/>
                </a:cubicBezTo>
                <a:cubicBezTo>
                  <a:pt x="9166454" y="500008"/>
                  <a:pt x="9258370" y="447194"/>
                  <a:pt x="9165904" y="461665"/>
                </a:cubicBezTo>
                <a:cubicBezTo>
                  <a:pt x="9073438" y="476136"/>
                  <a:pt x="8887469" y="444084"/>
                  <a:pt x="8771543" y="461665"/>
                </a:cubicBezTo>
                <a:cubicBezTo>
                  <a:pt x="8655617" y="479246"/>
                  <a:pt x="8195924" y="384789"/>
                  <a:pt x="7970871" y="461665"/>
                </a:cubicBezTo>
                <a:cubicBezTo>
                  <a:pt x="7745818" y="538541"/>
                  <a:pt x="7635756" y="392891"/>
                  <a:pt x="7373354" y="461665"/>
                </a:cubicBezTo>
                <a:cubicBezTo>
                  <a:pt x="7110952" y="530439"/>
                  <a:pt x="7128150" y="446467"/>
                  <a:pt x="6978993" y="461665"/>
                </a:cubicBezTo>
                <a:cubicBezTo>
                  <a:pt x="6829836" y="476863"/>
                  <a:pt x="6657662" y="437999"/>
                  <a:pt x="6381477" y="461665"/>
                </a:cubicBezTo>
                <a:cubicBezTo>
                  <a:pt x="6105292" y="485331"/>
                  <a:pt x="6184484" y="436881"/>
                  <a:pt x="6088693" y="461665"/>
                </a:cubicBezTo>
                <a:cubicBezTo>
                  <a:pt x="5992902" y="486449"/>
                  <a:pt x="5862951" y="446715"/>
                  <a:pt x="5795910" y="461665"/>
                </a:cubicBezTo>
                <a:cubicBezTo>
                  <a:pt x="5728869" y="476615"/>
                  <a:pt x="5482183" y="421669"/>
                  <a:pt x="5198394" y="461665"/>
                </a:cubicBezTo>
                <a:cubicBezTo>
                  <a:pt x="4914605" y="501661"/>
                  <a:pt x="4942960" y="435730"/>
                  <a:pt x="4804033" y="461665"/>
                </a:cubicBezTo>
                <a:cubicBezTo>
                  <a:pt x="4665106" y="487600"/>
                  <a:pt x="4251434" y="377854"/>
                  <a:pt x="4104939" y="461665"/>
                </a:cubicBezTo>
                <a:cubicBezTo>
                  <a:pt x="3958444" y="545476"/>
                  <a:pt x="3838738" y="425676"/>
                  <a:pt x="3710578" y="461665"/>
                </a:cubicBezTo>
                <a:cubicBezTo>
                  <a:pt x="3582418" y="497654"/>
                  <a:pt x="3169682" y="439821"/>
                  <a:pt x="3011483" y="461665"/>
                </a:cubicBezTo>
                <a:cubicBezTo>
                  <a:pt x="2853284" y="483509"/>
                  <a:pt x="2830210" y="430990"/>
                  <a:pt x="2718700" y="461665"/>
                </a:cubicBezTo>
                <a:cubicBezTo>
                  <a:pt x="2607190" y="492340"/>
                  <a:pt x="2328793" y="393680"/>
                  <a:pt x="2019606" y="461665"/>
                </a:cubicBezTo>
                <a:cubicBezTo>
                  <a:pt x="1710419" y="529650"/>
                  <a:pt x="1762667" y="423553"/>
                  <a:pt x="1625245" y="461665"/>
                </a:cubicBezTo>
                <a:cubicBezTo>
                  <a:pt x="1487823" y="499777"/>
                  <a:pt x="1418636" y="441547"/>
                  <a:pt x="1332462" y="461665"/>
                </a:cubicBezTo>
                <a:cubicBezTo>
                  <a:pt x="1246288" y="481783"/>
                  <a:pt x="1068258" y="443316"/>
                  <a:pt x="938101" y="461665"/>
                </a:cubicBezTo>
                <a:cubicBezTo>
                  <a:pt x="807944" y="480014"/>
                  <a:pt x="401356" y="388280"/>
                  <a:pt x="0" y="461665"/>
                </a:cubicBezTo>
                <a:cubicBezTo>
                  <a:pt x="-38353" y="243026"/>
                  <a:pt x="13134" y="119904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b="1" dirty="0"/>
              <a:t>We can make choices about where nodes and edges go (e.g., doors)</a:t>
            </a:r>
          </a:p>
        </p:txBody>
      </p:sp>
    </p:spTree>
    <p:extLst>
      <p:ext uri="{BB962C8B-B14F-4D97-AF65-F5344CB8AC3E}">
        <p14:creationId xmlns:p14="http://schemas.microsoft.com/office/powerpoint/2010/main" val="210297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5C743-C499-8049-449E-71B0EF7B2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555AA7-CFB2-6C5E-99B8-EC6977CE1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309075"/>
            <a:ext cx="10555721" cy="5336072"/>
          </a:xfrm>
          <a:prstGeom prst="rect">
            <a:avLst/>
          </a:prstGeom>
        </p:spPr>
      </p:pic>
      <p:sp>
        <p:nvSpPr>
          <p:cNvPr id="25602" name="Rectangle 2">
            <a:extLst>
              <a:ext uri="{FF2B5EF4-FFF2-40B4-BE49-F238E27FC236}">
                <a16:creationId xmlns:a16="http://schemas.microsoft.com/office/drawing/2014/main" id="{10E4C890-2DB6-10D9-5E2A-ED95B8ADFC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BEF5A8E-6DFC-CBD1-FBE8-C236A18753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624A5ADA-7CF5-D819-71D3-F05F58E7B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A*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0AB38A-20E5-0235-61D3-2E07221A9C01}"/>
              </a:ext>
            </a:extLst>
          </p:cNvPr>
          <p:cNvSpPr txBox="1"/>
          <p:nvPr/>
        </p:nvSpPr>
        <p:spPr>
          <a:xfrm>
            <a:off x="2611752" y="6183482"/>
            <a:ext cx="6518964" cy="461665"/>
          </a:xfrm>
          <a:custGeom>
            <a:avLst/>
            <a:gdLst>
              <a:gd name="connsiteX0" fmla="*/ 0 w 6518964"/>
              <a:gd name="connsiteY0" fmla="*/ 0 h 461665"/>
              <a:gd name="connsiteX1" fmla="*/ 397064 w 6518964"/>
              <a:gd name="connsiteY1" fmla="*/ 0 h 461665"/>
              <a:gd name="connsiteX2" fmla="*/ 1120077 w 6518964"/>
              <a:gd name="connsiteY2" fmla="*/ 0 h 461665"/>
              <a:gd name="connsiteX3" fmla="*/ 1777899 w 6518964"/>
              <a:gd name="connsiteY3" fmla="*/ 0 h 461665"/>
              <a:gd name="connsiteX4" fmla="*/ 2174963 w 6518964"/>
              <a:gd name="connsiteY4" fmla="*/ 0 h 461665"/>
              <a:gd name="connsiteX5" fmla="*/ 2702407 w 6518964"/>
              <a:gd name="connsiteY5" fmla="*/ 0 h 461665"/>
              <a:gd name="connsiteX6" fmla="*/ 3425419 w 6518964"/>
              <a:gd name="connsiteY6" fmla="*/ 0 h 461665"/>
              <a:gd name="connsiteX7" fmla="*/ 4018052 w 6518964"/>
              <a:gd name="connsiteY7" fmla="*/ 0 h 461665"/>
              <a:gd name="connsiteX8" fmla="*/ 4675875 w 6518964"/>
              <a:gd name="connsiteY8" fmla="*/ 0 h 461665"/>
              <a:gd name="connsiteX9" fmla="*/ 5203319 w 6518964"/>
              <a:gd name="connsiteY9" fmla="*/ 0 h 461665"/>
              <a:gd name="connsiteX10" fmla="*/ 5795952 w 6518964"/>
              <a:gd name="connsiteY10" fmla="*/ 0 h 461665"/>
              <a:gd name="connsiteX11" fmla="*/ 6518964 w 6518964"/>
              <a:gd name="connsiteY11" fmla="*/ 0 h 461665"/>
              <a:gd name="connsiteX12" fmla="*/ 6518964 w 6518964"/>
              <a:gd name="connsiteY12" fmla="*/ 461665 h 461665"/>
              <a:gd name="connsiteX13" fmla="*/ 6121900 w 6518964"/>
              <a:gd name="connsiteY13" fmla="*/ 461665 h 461665"/>
              <a:gd name="connsiteX14" fmla="*/ 5724836 w 6518964"/>
              <a:gd name="connsiteY14" fmla="*/ 461665 h 461665"/>
              <a:gd name="connsiteX15" fmla="*/ 5067013 w 6518964"/>
              <a:gd name="connsiteY15" fmla="*/ 461665 h 461665"/>
              <a:gd name="connsiteX16" fmla="*/ 4669949 w 6518964"/>
              <a:gd name="connsiteY16" fmla="*/ 461665 h 461665"/>
              <a:gd name="connsiteX17" fmla="*/ 4077316 w 6518964"/>
              <a:gd name="connsiteY17" fmla="*/ 461665 h 461665"/>
              <a:gd name="connsiteX18" fmla="*/ 3615062 w 6518964"/>
              <a:gd name="connsiteY18" fmla="*/ 461665 h 461665"/>
              <a:gd name="connsiteX19" fmla="*/ 3022429 w 6518964"/>
              <a:gd name="connsiteY19" fmla="*/ 461665 h 461665"/>
              <a:gd name="connsiteX20" fmla="*/ 2429796 w 6518964"/>
              <a:gd name="connsiteY20" fmla="*/ 461665 h 461665"/>
              <a:gd name="connsiteX21" fmla="*/ 1837163 w 6518964"/>
              <a:gd name="connsiteY21" fmla="*/ 461665 h 461665"/>
              <a:gd name="connsiteX22" fmla="*/ 1244529 w 6518964"/>
              <a:gd name="connsiteY22" fmla="*/ 461665 h 461665"/>
              <a:gd name="connsiteX23" fmla="*/ 717086 w 6518964"/>
              <a:gd name="connsiteY23" fmla="*/ 461665 h 461665"/>
              <a:gd name="connsiteX24" fmla="*/ 0 w 6518964"/>
              <a:gd name="connsiteY24" fmla="*/ 461665 h 461665"/>
              <a:gd name="connsiteX25" fmla="*/ 0 w 6518964"/>
              <a:gd name="connsiteY25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518964" h="461665" fill="none" extrusionOk="0">
                <a:moveTo>
                  <a:pt x="0" y="0"/>
                </a:moveTo>
                <a:cubicBezTo>
                  <a:pt x="189525" y="-9339"/>
                  <a:pt x="278696" y="25584"/>
                  <a:pt x="397064" y="0"/>
                </a:cubicBezTo>
                <a:cubicBezTo>
                  <a:pt x="515432" y="-25584"/>
                  <a:pt x="868219" y="50046"/>
                  <a:pt x="1120077" y="0"/>
                </a:cubicBezTo>
                <a:cubicBezTo>
                  <a:pt x="1371935" y="-50046"/>
                  <a:pt x="1507713" y="20796"/>
                  <a:pt x="1777899" y="0"/>
                </a:cubicBezTo>
                <a:cubicBezTo>
                  <a:pt x="2048085" y="-20796"/>
                  <a:pt x="2051822" y="24119"/>
                  <a:pt x="2174963" y="0"/>
                </a:cubicBezTo>
                <a:cubicBezTo>
                  <a:pt x="2298104" y="-24119"/>
                  <a:pt x="2491399" y="58546"/>
                  <a:pt x="2702407" y="0"/>
                </a:cubicBezTo>
                <a:cubicBezTo>
                  <a:pt x="2913415" y="-58546"/>
                  <a:pt x="3131542" y="10866"/>
                  <a:pt x="3425419" y="0"/>
                </a:cubicBezTo>
                <a:cubicBezTo>
                  <a:pt x="3719296" y="-10866"/>
                  <a:pt x="3772079" y="2292"/>
                  <a:pt x="4018052" y="0"/>
                </a:cubicBezTo>
                <a:cubicBezTo>
                  <a:pt x="4264025" y="-2292"/>
                  <a:pt x="4521106" y="70693"/>
                  <a:pt x="4675875" y="0"/>
                </a:cubicBezTo>
                <a:cubicBezTo>
                  <a:pt x="4830644" y="-70693"/>
                  <a:pt x="5027438" y="26203"/>
                  <a:pt x="5203319" y="0"/>
                </a:cubicBezTo>
                <a:cubicBezTo>
                  <a:pt x="5379200" y="-26203"/>
                  <a:pt x="5618091" y="14428"/>
                  <a:pt x="5795952" y="0"/>
                </a:cubicBezTo>
                <a:cubicBezTo>
                  <a:pt x="5973813" y="-14428"/>
                  <a:pt x="6326413" y="74026"/>
                  <a:pt x="6518964" y="0"/>
                </a:cubicBezTo>
                <a:cubicBezTo>
                  <a:pt x="6559032" y="150733"/>
                  <a:pt x="6501918" y="357139"/>
                  <a:pt x="6518964" y="461665"/>
                </a:cubicBezTo>
                <a:cubicBezTo>
                  <a:pt x="6404822" y="497770"/>
                  <a:pt x="6217883" y="459598"/>
                  <a:pt x="6121900" y="461665"/>
                </a:cubicBezTo>
                <a:cubicBezTo>
                  <a:pt x="6025917" y="463732"/>
                  <a:pt x="5826608" y="441049"/>
                  <a:pt x="5724836" y="461665"/>
                </a:cubicBezTo>
                <a:cubicBezTo>
                  <a:pt x="5623064" y="482281"/>
                  <a:pt x="5291587" y="432827"/>
                  <a:pt x="5067013" y="461665"/>
                </a:cubicBezTo>
                <a:cubicBezTo>
                  <a:pt x="4842439" y="490503"/>
                  <a:pt x="4774420" y="419840"/>
                  <a:pt x="4669949" y="461665"/>
                </a:cubicBezTo>
                <a:cubicBezTo>
                  <a:pt x="4565478" y="503490"/>
                  <a:pt x="4288256" y="447969"/>
                  <a:pt x="4077316" y="461665"/>
                </a:cubicBezTo>
                <a:cubicBezTo>
                  <a:pt x="3866376" y="475361"/>
                  <a:pt x="3781236" y="452647"/>
                  <a:pt x="3615062" y="461665"/>
                </a:cubicBezTo>
                <a:cubicBezTo>
                  <a:pt x="3448888" y="470683"/>
                  <a:pt x="3254983" y="418274"/>
                  <a:pt x="3022429" y="461665"/>
                </a:cubicBezTo>
                <a:cubicBezTo>
                  <a:pt x="2789875" y="505056"/>
                  <a:pt x="2567789" y="402033"/>
                  <a:pt x="2429796" y="461665"/>
                </a:cubicBezTo>
                <a:cubicBezTo>
                  <a:pt x="2291803" y="521297"/>
                  <a:pt x="2090990" y="446887"/>
                  <a:pt x="1837163" y="461665"/>
                </a:cubicBezTo>
                <a:cubicBezTo>
                  <a:pt x="1583336" y="476443"/>
                  <a:pt x="1462017" y="391187"/>
                  <a:pt x="1244529" y="461665"/>
                </a:cubicBezTo>
                <a:cubicBezTo>
                  <a:pt x="1027041" y="532143"/>
                  <a:pt x="942161" y="452724"/>
                  <a:pt x="717086" y="461665"/>
                </a:cubicBezTo>
                <a:cubicBezTo>
                  <a:pt x="492011" y="470606"/>
                  <a:pt x="155280" y="385507"/>
                  <a:pt x="0" y="461665"/>
                </a:cubicBezTo>
                <a:cubicBezTo>
                  <a:pt x="-4626" y="328533"/>
                  <a:pt x="40458" y="112900"/>
                  <a:pt x="0" y="0"/>
                </a:cubicBezTo>
                <a:close/>
              </a:path>
              <a:path w="6518964" h="461665" stroke="0" extrusionOk="0">
                <a:moveTo>
                  <a:pt x="0" y="0"/>
                </a:moveTo>
                <a:cubicBezTo>
                  <a:pt x="179832" y="-38790"/>
                  <a:pt x="351638" y="16210"/>
                  <a:pt x="527443" y="0"/>
                </a:cubicBezTo>
                <a:cubicBezTo>
                  <a:pt x="703248" y="-16210"/>
                  <a:pt x="821684" y="25727"/>
                  <a:pt x="924508" y="0"/>
                </a:cubicBezTo>
                <a:cubicBezTo>
                  <a:pt x="1027333" y="-25727"/>
                  <a:pt x="1305652" y="72035"/>
                  <a:pt x="1647520" y="0"/>
                </a:cubicBezTo>
                <a:cubicBezTo>
                  <a:pt x="1989388" y="-72035"/>
                  <a:pt x="1938068" y="56562"/>
                  <a:pt x="2174963" y="0"/>
                </a:cubicBezTo>
                <a:cubicBezTo>
                  <a:pt x="2411858" y="-56562"/>
                  <a:pt x="2572678" y="773"/>
                  <a:pt x="2702407" y="0"/>
                </a:cubicBezTo>
                <a:cubicBezTo>
                  <a:pt x="2832136" y="-773"/>
                  <a:pt x="3072187" y="50683"/>
                  <a:pt x="3425419" y="0"/>
                </a:cubicBezTo>
                <a:cubicBezTo>
                  <a:pt x="3778651" y="-50683"/>
                  <a:pt x="3658195" y="13854"/>
                  <a:pt x="3887673" y="0"/>
                </a:cubicBezTo>
                <a:cubicBezTo>
                  <a:pt x="4117151" y="-13854"/>
                  <a:pt x="4332340" y="57573"/>
                  <a:pt x="4610685" y="0"/>
                </a:cubicBezTo>
                <a:cubicBezTo>
                  <a:pt x="4889030" y="-57573"/>
                  <a:pt x="4989518" y="37770"/>
                  <a:pt x="5333698" y="0"/>
                </a:cubicBezTo>
                <a:cubicBezTo>
                  <a:pt x="5677878" y="-37770"/>
                  <a:pt x="5802206" y="26251"/>
                  <a:pt x="5926331" y="0"/>
                </a:cubicBezTo>
                <a:cubicBezTo>
                  <a:pt x="6050456" y="-26251"/>
                  <a:pt x="6223109" y="9246"/>
                  <a:pt x="6518964" y="0"/>
                </a:cubicBezTo>
                <a:cubicBezTo>
                  <a:pt x="6530975" y="186666"/>
                  <a:pt x="6518785" y="321628"/>
                  <a:pt x="6518964" y="461665"/>
                </a:cubicBezTo>
                <a:cubicBezTo>
                  <a:pt x="6348392" y="488768"/>
                  <a:pt x="6233255" y="460374"/>
                  <a:pt x="6121900" y="461665"/>
                </a:cubicBezTo>
                <a:cubicBezTo>
                  <a:pt x="6010545" y="462956"/>
                  <a:pt x="5596451" y="418288"/>
                  <a:pt x="5398887" y="461665"/>
                </a:cubicBezTo>
                <a:cubicBezTo>
                  <a:pt x="5201323" y="505042"/>
                  <a:pt x="5146983" y="412979"/>
                  <a:pt x="4936634" y="461665"/>
                </a:cubicBezTo>
                <a:cubicBezTo>
                  <a:pt x="4726285" y="510351"/>
                  <a:pt x="4624723" y="427991"/>
                  <a:pt x="4344001" y="461665"/>
                </a:cubicBezTo>
                <a:cubicBezTo>
                  <a:pt x="4063279" y="495339"/>
                  <a:pt x="3792217" y="378707"/>
                  <a:pt x="3620988" y="461665"/>
                </a:cubicBezTo>
                <a:cubicBezTo>
                  <a:pt x="3449759" y="544623"/>
                  <a:pt x="3296296" y="447197"/>
                  <a:pt x="3028355" y="461665"/>
                </a:cubicBezTo>
                <a:cubicBezTo>
                  <a:pt x="2760414" y="476133"/>
                  <a:pt x="2813486" y="434014"/>
                  <a:pt x="2631291" y="461665"/>
                </a:cubicBezTo>
                <a:cubicBezTo>
                  <a:pt x="2449096" y="489316"/>
                  <a:pt x="2271578" y="409723"/>
                  <a:pt x="2169037" y="461665"/>
                </a:cubicBezTo>
                <a:cubicBezTo>
                  <a:pt x="2066496" y="513607"/>
                  <a:pt x="1605048" y="375061"/>
                  <a:pt x="1446025" y="461665"/>
                </a:cubicBezTo>
                <a:cubicBezTo>
                  <a:pt x="1287002" y="548269"/>
                  <a:pt x="1143779" y="418329"/>
                  <a:pt x="853392" y="461665"/>
                </a:cubicBezTo>
                <a:cubicBezTo>
                  <a:pt x="563005" y="505001"/>
                  <a:pt x="417805" y="371614"/>
                  <a:pt x="0" y="461665"/>
                </a:cubicBezTo>
                <a:cubicBezTo>
                  <a:pt x="-9637" y="325272"/>
                  <a:pt x="13225" y="95047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b="1" dirty="0"/>
              <a:t>We can make choices about grid resolution</a:t>
            </a:r>
          </a:p>
        </p:txBody>
      </p:sp>
    </p:spTree>
    <p:extLst>
      <p:ext uri="{BB962C8B-B14F-4D97-AF65-F5344CB8AC3E}">
        <p14:creationId xmlns:p14="http://schemas.microsoft.com/office/powerpoint/2010/main" val="2403729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B3791F-630B-1033-26DA-2055D0AC3B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6C205374-B8E7-CBDB-DBFD-4C807203FB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CA2D10D-2F93-73D7-A064-D469DBD96A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618A6FEC-C65B-5BDC-7F31-DD197A7686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A*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D9D8D3-14E8-3993-FFBF-78E4C7B16AAD}"/>
              </a:ext>
            </a:extLst>
          </p:cNvPr>
          <p:cNvSpPr txBox="1"/>
          <p:nvPr/>
        </p:nvSpPr>
        <p:spPr>
          <a:xfrm>
            <a:off x="2261616" y="2788929"/>
            <a:ext cx="62301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www.redblobgames.com</a:t>
            </a:r>
            <a:r>
              <a:rPr lang="en-US" dirty="0">
                <a:hlinkClick r:id="rId3"/>
              </a:rPr>
              <a:t>/pathfinding/a-star/</a:t>
            </a:r>
            <a:r>
              <a:rPr lang="en-US" dirty="0" err="1">
                <a:hlinkClick r:id="rId3"/>
              </a:rPr>
              <a:t>introduction.html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035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1A6784-A7B3-D03E-9601-76A4FE84C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4CA8FDEE-3466-813C-89EC-5EFF01C439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0D79D7A8-BE78-1D10-9C9A-210DA59F05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91264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8AC5F33E-0D91-2705-9FBE-1B82C7713F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69054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Search-based Methods for MRS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EB49910-86F1-45A7-E114-99FDBCE5E7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48080" y="1200150"/>
            <a:ext cx="8687046" cy="4392326"/>
          </a:xfrm>
          <a:prstGeom prst="rect">
            <a:avLst/>
          </a:prstGeom>
        </p:spPr>
      </p:pic>
      <p:pic>
        <p:nvPicPr>
          <p:cNvPr id="9" name="Picture 2" descr="undefined">
            <a:extLst>
              <a:ext uri="{FF2B5EF4-FFF2-40B4-BE49-F238E27FC236}">
                <a16:creationId xmlns:a16="http://schemas.microsoft.com/office/drawing/2014/main" id="{51224CFD-84B7-7BA1-7C54-EDB62B2CB6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85"/>
          <a:stretch/>
        </p:blipFill>
        <p:spPr bwMode="auto">
          <a:xfrm>
            <a:off x="2016177" y="5136279"/>
            <a:ext cx="7950853" cy="1721721"/>
          </a:xfrm>
          <a:custGeom>
            <a:avLst/>
            <a:gdLst>
              <a:gd name="connsiteX0" fmla="*/ 0 w 7950853"/>
              <a:gd name="connsiteY0" fmla="*/ 0 h 1721721"/>
              <a:gd name="connsiteX1" fmla="*/ 488410 w 7950853"/>
              <a:gd name="connsiteY1" fmla="*/ 0 h 1721721"/>
              <a:gd name="connsiteX2" fmla="*/ 817802 w 7950853"/>
              <a:gd name="connsiteY2" fmla="*/ 0 h 1721721"/>
              <a:gd name="connsiteX3" fmla="*/ 1544737 w 7950853"/>
              <a:gd name="connsiteY3" fmla="*/ 0 h 1721721"/>
              <a:gd name="connsiteX4" fmla="*/ 2033147 w 7950853"/>
              <a:gd name="connsiteY4" fmla="*/ 0 h 1721721"/>
              <a:gd name="connsiteX5" fmla="*/ 2521556 w 7950853"/>
              <a:gd name="connsiteY5" fmla="*/ 0 h 1721721"/>
              <a:gd name="connsiteX6" fmla="*/ 3248491 w 7950853"/>
              <a:gd name="connsiteY6" fmla="*/ 0 h 1721721"/>
              <a:gd name="connsiteX7" fmla="*/ 3657392 w 7950853"/>
              <a:gd name="connsiteY7" fmla="*/ 0 h 1721721"/>
              <a:gd name="connsiteX8" fmla="*/ 4384328 w 7950853"/>
              <a:gd name="connsiteY8" fmla="*/ 0 h 1721721"/>
              <a:gd name="connsiteX9" fmla="*/ 5111263 w 7950853"/>
              <a:gd name="connsiteY9" fmla="*/ 0 h 1721721"/>
              <a:gd name="connsiteX10" fmla="*/ 5679181 w 7950853"/>
              <a:gd name="connsiteY10" fmla="*/ 0 h 1721721"/>
              <a:gd name="connsiteX11" fmla="*/ 6406116 w 7950853"/>
              <a:gd name="connsiteY11" fmla="*/ 0 h 1721721"/>
              <a:gd name="connsiteX12" fmla="*/ 6894525 w 7950853"/>
              <a:gd name="connsiteY12" fmla="*/ 0 h 1721721"/>
              <a:gd name="connsiteX13" fmla="*/ 7382935 w 7950853"/>
              <a:gd name="connsiteY13" fmla="*/ 0 h 1721721"/>
              <a:gd name="connsiteX14" fmla="*/ 7950853 w 7950853"/>
              <a:gd name="connsiteY14" fmla="*/ 0 h 1721721"/>
              <a:gd name="connsiteX15" fmla="*/ 7950853 w 7950853"/>
              <a:gd name="connsiteY15" fmla="*/ 556690 h 1721721"/>
              <a:gd name="connsiteX16" fmla="*/ 7950853 w 7950853"/>
              <a:gd name="connsiteY16" fmla="*/ 1130597 h 1721721"/>
              <a:gd name="connsiteX17" fmla="*/ 7950853 w 7950853"/>
              <a:gd name="connsiteY17" fmla="*/ 1721721 h 1721721"/>
              <a:gd name="connsiteX18" fmla="*/ 7303426 w 7950853"/>
              <a:gd name="connsiteY18" fmla="*/ 1721721 h 1721721"/>
              <a:gd name="connsiteX19" fmla="*/ 6974034 w 7950853"/>
              <a:gd name="connsiteY19" fmla="*/ 1721721 h 1721721"/>
              <a:gd name="connsiteX20" fmla="*/ 6565133 w 7950853"/>
              <a:gd name="connsiteY20" fmla="*/ 1721721 h 1721721"/>
              <a:gd name="connsiteX21" fmla="*/ 5838198 w 7950853"/>
              <a:gd name="connsiteY21" fmla="*/ 1721721 h 1721721"/>
              <a:gd name="connsiteX22" fmla="*/ 5270280 w 7950853"/>
              <a:gd name="connsiteY22" fmla="*/ 1721721 h 1721721"/>
              <a:gd name="connsiteX23" fmla="*/ 4861379 w 7950853"/>
              <a:gd name="connsiteY23" fmla="*/ 1721721 h 1721721"/>
              <a:gd name="connsiteX24" fmla="*/ 4293461 w 7950853"/>
              <a:gd name="connsiteY24" fmla="*/ 1721721 h 1721721"/>
              <a:gd name="connsiteX25" fmla="*/ 3964068 w 7950853"/>
              <a:gd name="connsiteY25" fmla="*/ 1721721 h 1721721"/>
              <a:gd name="connsiteX26" fmla="*/ 3634676 w 7950853"/>
              <a:gd name="connsiteY26" fmla="*/ 1721721 h 1721721"/>
              <a:gd name="connsiteX27" fmla="*/ 3066758 w 7950853"/>
              <a:gd name="connsiteY27" fmla="*/ 1721721 h 1721721"/>
              <a:gd name="connsiteX28" fmla="*/ 2657857 w 7950853"/>
              <a:gd name="connsiteY28" fmla="*/ 1721721 h 1721721"/>
              <a:gd name="connsiteX29" fmla="*/ 2010430 w 7950853"/>
              <a:gd name="connsiteY29" fmla="*/ 1721721 h 1721721"/>
              <a:gd name="connsiteX30" fmla="*/ 1601529 w 7950853"/>
              <a:gd name="connsiteY30" fmla="*/ 1721721 h 1721721"/>
              <a:gd name="connsiteX31" fmla="*/ 954102 w 7950853"/>
              <a:gd name="connsiteY31" fmla="*/ 1721721 h 1721721"/>
              <a:gd name="connsiteX32" fmla="*/ 624710 w 7950853"/>
              <a:gd name="connsiteY32" fmla="*/ 1721721 h 1721721"/>
              <a:gd name="connsiteX33" fmla="*/ 0 w 7950853"/>
              <a:gd name="connsiteY33" fmla="*/ 1721721 h 1721721"/>
              <a:gd name="connsiteX34" fmla="*/ 0 w 7950853"/>
              <a:gd name="connsiteY34" fmla="*/ 1182248 h 1721721"/>
              <a:gd name="connsiteX35" fmla="*/ 0 w 7950853"/>
              <a:gd name="connsiteY35" fmla="*/ 573907 h 1721721"/>
              <a:gd name="connsiteX36" fmla="*/ 0 w 7950853"/>
              <a:gd name="connsiteY36" fmla="*/ 0 h 1721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7950853" h="1721721" extrusionOk="0">
                <a:moveTo>
                  <a:pt x="0" y="0"/>
                </a:moveTo>
                <a:cubicBezTo>
                  <a:pt x="194467" y="-16757"/>
                  <a:pt x="379161" y="37689"/>
                  <a:pt x="488410" y="0"/>
                </a:cubicBezTo>
                <a:cubicBezTo>
                  <a:pt x="597659" y="-37689"/>
                  <a:pt x="683376" y="37068"/>
                  <a:pt x="817802" y="0"/>
                </a:cubicBezTo>
                <a:cubicBezTo>
                  <a:pt x="952228" y="-37068"/>
                  <a:pt x="1182621" y="57661"/>
                  <a:pt x="1544737" y="0"/>
                </a:cubicBezTo>
                <a:cubicBezTo>
                  <a:pt x="1906853" y="-57661"/>
                  <a:pt x="1829791" y="22939"/>
                  <a:pt x="2033147" y="0"/>
                </a:cubicBezTo>
                <a:cubicBezTo>
                  <a:pt x="2236503" y="-22939"/>
                  <a:pt x="2384682" y="31614"/>
                  <a:pt x="2521556" y="0"/>
                </a:cubicBezTo>
                <a:cubicBezTo>
                  <a:pt x="2658430" y="-31614"/>
                  <a:pt x="3029860" y="42559"/>
                  <a:pt x="3248491" y="0"/>
                </a:cubicBezTo>
                <a:cubicBezTo>
                  <a:pt x="3467122" y="-42559"/>
                  <a:pt x="3488611" y="13462"/>
                  <a:pt x="3657392" y="0"/>
                </a:cubicBezTo>
                <a:cubicBezTo>
                  <a:pt x="3826173" y="-13462"/>
                  <a:pt x="4205356" y="30030"/>
                  <a:pt x="4384328" y="0"/>
                </a:cubicBezTo>
                <a:cubicBezTo>
                  <a:pt x="4563300" y="-30030"/>
                  <a:pt x="4825733" y="20709"/>
                  <a:pt x="5111263" y="0"/>
                </a:cubicBezTo>
                <a:cubicBezTo>
                  <a:pt x="5396794" y="-20709"/>
                  <a:pt x="5485925" y="27169"/>
                  <a:pt x="5679181" y="0"/>
                </a:cubicBezTo>
                <a:cubicBezTo>
                  <a:pt x="5872437" y="-27169"/>
                  <a:pt x="6064626" y="82075"/>
                  <a:pt x="6406116" y="0"/>
                </a:cubicBezTo>
                <a:cubicBezTo>
                  <a:pt x="6747606" y="-82075"/>
                  <a:pt x="6663824" y="37432"/>
                  <a:pt x="6894525" y="0"/>
                </a:cubicBezTo>
                <a:cubicBezTo>
                  <a:pt x="7125226" y="-37432"/>
                  <a:pt x="7268792" y="40338"/>
                  <a:pt x="7382935" y="0"/>
                </a:cubicBezTo>
                <a:cubicBezTo>
                  <a:pt x="7497078" y="-40338"/>
                  <a:pt x="7671602" y="22292"/>
                  <a:pt x="7950853" y="0"/>
                </a:cubicBezTo>
                <a:cubicBezTo>
                  <a:pt x="7965762" y="197857"/>
                  <a:pt x="7941072" y="377698"/>
                  <a:pt x="7950853" y="556690"/>
                </a:cubicBezTo>
                <a:cubicBezTo>
                  <a:pt x="7960634" y="735682"/>
                  <a:pt x="7936367" y="881276"/>
                  <a:pt x="7950853" y="1130597"/>
                </a:cubicBezTo>
                <a:cubicBezTo>
                  <a:pt x="7965339" y="1379918"/>
                  <a:pt x="7913051" y="1602075"/>
                  <a:pt x="7950853" y="1721721"/>
                </a:cubicBezTo>
                <a:cubicBezTo>
                  <a:pt x="7810188" y="1775398"/>
                  <a:pt x="7435900" y="1645764"/>
                  <a:pt x="7303426" y="1721721"/>
                </a:cubicBezTo>
                <a:cubicBezTo>
                  <a:pt x="7170952" y="1797678"/>
                  <a:pt x="7100002" y="1694244"/>
                  <a:pt x="6974034" y="1721721"/>
                </a:cubicBezTo>
                <a:cubicBezTo>
                  <a:pt x="6848066" y="1749198"/>
                  <a:pt x="6725772" y="1705767"/>
                  <a:pt x="6565133" y="1721721"/>
                </a:cubicBezTo>
                <a:cubicBezTo>
                  <a:pt x="6404494" y="1737675"/>
                  <a:pt x="6121557" y="1675223"/>
                  <a:pt x="5838198" y="1721721"/>
                </a:cubicBezTo>
                <a:cubicBezTo>
                  <a:pt x="5554840" y="1768219"/>
                  <a:pt x="5435552" y="1700877"/>
                  <a:pt x="5270280" y="1721721"/>
                </a:cubicBezTo>
                <a:cubicBezTo>
                  <a:pt x="5105008" y="1742565"/>
                  <a:pt x="5000745" y="1681071"/>
                  <a:pt x="4861379" y="1721721"/>
                </a:cubicBezTo>
                <a:cubicBezTo>
                  <a:pt x="4722013" y="1762371"/>
                  <a:pt x="4480588" y="1703310"/>
                  <a:pt x="4293461" y="1721721"/>
                </a:cubicBezTo>
                <a:cubicBezTo>
                  <a:pt x="4106334" y="1740132"/>
                  <a:pt x="4052715" y="1704262"/>
                  <a:pt x="3964068" y="1721721"/>
                </a:cubicBezTo>
                <a:cubicBezTo>
                  <a:pt x="3875421" y="1739180"/>
                  <a:pt x="3700762" y="1702911"/>
                  <a:pt x="3634676" y="1721721"/>
                </a:cubicBezTo>
                <a:cubicBezTo>
                  <a:pt x="3568590" y="1740531"/>
                  <a:pt x="3203443" y="1708620"/>
                  <a:pt x="3066758" y="1721721"/>
                </a:cubicBezTo>
                <a:cubicBezTo>
                  <a:pt x="2930073" y="1734822"/>
                  <a:pt x="2775685" y="1690243"/>
                  <a:pt x="2657857" y="1721721"/>
                </a:cubicBezTo>
                <a:cubicBezTo>
                  <a:pt x="2540029" y="1753199"/>
                  <a:pt x="2267428" y="1698008"/>
                  <a:pt x="2010430" y="1721721"/>
                </a:cubicBezTo>
                <a:cubicBezTo>
                  <a:pt x="1753432" y="1745434"/>
                  <a:pt x="1736368" y="1704148"/>
                  <a:pt x="1601529" y="1721721"/>
                </a:cubicBezTo>
                <a:cubicBezTo>
                  <a:pt x="1466690" y="1739294"/>
                  <a:pt x="1092426" y="1677948"/>
                  <a:pt x="954102" y="1721721"/>
                </a:cubicBezTo>
                <a:cubicBezTo>
                  <a:pt x="815778" y="1765494"/>
                  <a:pt x="716520" y="1700966"/>
                  <a:pt x="624710" y="1721721"/>
                </a:cubicBezTo>
                <a:cubicBezTo>
                  <a:pt x="532900" y="1742476"/>
                  <a:pt x="204495" y="1701716"/>
                  <a:pt x="0" y="1721721"/>
                </a:cubicBezTo>
                <a:cubicBezTo>
                  <a:pt x="-30850" y="1467422"/>
                  <a:pt x="30031" y="1385548"/>
                  <a:pt x="0" y="1182248"/>
                </a:cubicBezTo>
                <a:cubicBezTo>
                  <a:pt x="-30031" y="978948"/>
                  <a:pt x="1650" y="811624"/>
                  <a:pt x="0" y="573907"/>
                </a:cubicBezTo>
                <a:cubicBezTo>
                  <a:pt x="-1650" y="336190"/>
                  <a:pt x="65580" y="241065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581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CCFB7-0BEF-F21C-B714-C2ECF7451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945542E9-988D-A8ED-961F-D6845A7186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8D2C1DDF-9643-0C4B-6C69-8474AA079C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91264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114F0179-69D7-D174-0709-E5750B894C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69054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A* with Replanning: Local Repair (LRA*)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A5399D7B-8540-229D-BC73-65997C0AC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80" y="1631950"/>
            <a:ext cx="11265030" cy="4972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063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7E4E4-2AEA-CF0E-030F-636B9F15D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93382616-E967-69F9-5849-04F8F8A12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8A50306E-B627-7867-27A9-847225F412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91264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88A50E4-B61F-3BC6-43C7-059E89E7A9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69054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A* with Replanning: Local Repair (LRA*)</a:t>
            </a:r>
          </a:p>
        </p:txBody>
      </p:sp>
      <p:pic>
        <p:nvPicPr>
          <p:cNvPr id="46082" name="Picture 2" descr="Applsci 08 01425 g004">
            <a:extLst>
              <a:ext uri="{FF2B5EF4-FFF2-40B4-BE49-F238E27FC236}">
                <a16:creationId xmlns:a16="http://schemas.microsoft.com/office/drawing/2014/main" id="{C4FB30B9-7B5E-B0C5-69CB-2F9EA2D2DE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059" b="10574"/>
          <a:stretch/>
        </p:blipFill>
        <p:spPr bwMode="auto">
          <a:xfrm>
            <a:off x="516053" y="1233607"/>
            <a:ext cx="4985584" cy="4847862"/>
          </a:xfrm>
          <a:custGeom>
            <a:avLst/>
            <a:gdLst>
              <a:gd name="connsiteX0" fmla="*/ 0 w 4985584"/>
              <a:gd name="connsiteY0" fmla="*/ 0 h 4847862"/>
              <a:gd name="connsiteX1" fmla="*/ 504098 w 4985584"/>
              <a:gd name="connsiteY1" fmla="*/ 0 h 4847862"/>
              <a:gd name="connsiteX2" fmla="*/ 908484 w 4985584"/>
              <a:gd name="connsiteY2" fmla="*/ 0 h 4847862"/>
              <a:gd name="connsiteX3" fmla="*/ 1562150 w 4985584"/>
              <a:gd name="connsiteY3" fmla="*/ 0 h 4847862"/>
              <a:gd name="connsiteX4" fmla="*/ 2066248 w 4985584"/>
              <a:gd name="connsiteY4" fmla="*/ 0 h 4847862"/>
              <a:gd name="connsiteX5" fmla="*/ 2570346 w 4985584"/>
              <a:gd name="connsiteY5" fmla="*/ 0 h 4847862"/>
              <a:gd name="connsiteX6" fmla="*/ 3224011 w 4985584"/>
              <a:gd name="connsiteY6" fmla="*/ 0 h 4847862"/>
              <a:gd name="connsiteX7" fmla="*/ 3678253 w 4985584"/>
              <a:gd name="connsiteY7" fmla="*/ 0 h 4847862"/>
              <a:gd name="connsiteX8" fmla="*/ 4331919 w 4985584"/>
              <a:gd name="connsiteY8" fmla="*/ 0 h 4847862"/>
              <a:gd name="connsiteX9" fmla="*/ 4985584 w 4985584"/>
              <a:gd name="connsiteY9" fmla="*/ 0 h 4847862"/>
              <a:gd name="connsiteX10" fmla="*/ 4985584 w 4985584"/>
              <a:gd name="connsiteY10" fmla="*/ 538651 h 4847862"/>
              <a:gd name="connsiteX11" fmla="*/ 4985584 w 4985584"/>
              <a:gd name="connsiteY11" fmla="*/ 1077303 h 4847862"/>
              <a:gd name="connsiteX12" fmla="*/ 4985584 w 4985584"/>
              <a:gd name="connsiteY12" fmla="*/ 1664433 h 4847862"/>
              <a:gd name="connsiteX13" fmla="*/ 4985584 w 4985584"/>
              <a:gd name="connsiteY13" fmla="*/ 2057648 h 4847862"/>
              <a:gd name="connsiteX14" fmla="*/ 4985584 w 4985584"/>
              <a:gd name="connsiteY14" fmla="*/ 2596299 h 4847862"/>
              <a:gd name="connsiteX15" fmla="*/ 4985584 w 4985584"/>
              <a:gd name="connsiteY15" fmla="*/ 3134951 h 4847862"/>
              <a:gd name="connsiteX16" fmla="*/ 4985584 w 4985584"/>
              <a:gd name="connsiteY16" fmla="*/ 3673602 h 4847862"/>
              <a:gd name="connsiteX17" fmla="*/ 4985584 w 4985584"/>
              <a:gd name="connsiteY17" fmla="*/ 4260732 h 4847862"/>
              <a:gd name="connsiteX18" fmla="*/ 4985584 w 4985584"/>
              <a:gd name="connsiteY18" fmla="*/ 4847862 h 4847862"/>
              <a:gd name="connsiteX19" fmla="*/ 4381774 w 4985584"/>
              <a:gd name="connsiteY19" fmla="*/ 4847862 h 4847862"/>
              <a:gd name="connsiteX20" fmla="*/ 3927532 w 4985584"/>
              <a:gd name="connsiteY20" fmla="*/ 4847862 h 4847862"/>
              <a:gd name="connsiteX21" fmla="*/ 3273867 w 4985584"/>
              <a:gd name="connsiteY21" fmla="*/ 4847862 h 4847862"/>
              <a:gd name="connsiteX22" fmla="*/ 2719913 w 4985584"/>
              <a:gd name="connsiteY22" fmla="*/ 4847862 h 4847862"/>
              <a:gd name="connsiteX23" fmla="*/ 2265671 w 4985584"/>
              <a:gd name="connsiteY23" fmla="*/ 4847862 h 4847862"/>
              <a:gd name="connsiteX24" fmla="*/ 1711717 w 4985584"/>
              <a:gd name="connsiteY24" fmla="*/ 4847862 h 4847862"/>
              <a:gd name="connsiteX25" fmla="*/ 1307331 w 4985584"/>
              <a:gd name="connsiteY25" fmla="*/ 4847862 h 4847862"/>
              <a:gd name="connsiteX26" fmla="*/ 902945 w 4985584"/>
              <a:gd name="connsiteY26" fmla="*/ 4847862 h 4847862"/>
              <a:gd name="connsiteX27" fmla="*/ 0 w 4985584"/>
              <a:gd name="connsiteY27" fmla="*/ 4847862 h 4847862"/>
              <a:gd name="connsiteX28" fmla="*/ 0 w 4985584"/>
              <a:gd name="connsiteY28" fmla="*/ 4406168 h 4847862"/>
              <a:gd name="connsiteX29" fmla="*/ 0 w 4985584"/>
              <a:gd name="connsiteY29" fmla="*/ 3770559 h 4847862"/>
              <a:gd name="connsiteX30" fmla="*/ 0 w 4985584"/>
              <a:gd name="connsiteY30" fmla="*/ 3280387 h 4847862"/>
              <a:gd name="connsiteX31" fmla="*/ 0 w 4985584"/>
              <a:gd name="connsiteY31" fmla="*/ 2887171 h 4847862"/>
              <a:gd name="connsiteX32" fmla="*/ 0 w 4985584"/>
              <a:gd name="connsiteY32" fmla="*/ 2300041 h 4847862"/>
              <a:gd name="connsiteX33" fmla="*/ 0 w 4985584"/>
              <a:gd name="connsiteY33" fmla="*/ 1858347 h 4847862"/>
              <a:gd name="connsiteX34" fmla="*/ 0 w 4985584"/>
              <a:gd name="connsiteY34" fmla="*/ 1271217 h 4847862"/>
              <a:gd name="connsiteX35" fmla="*/ 0 w 4985584"/>
              <a:gd name="connsiteY35" fmla="*/ 635609 h 4847862"/>
              <a:gd name="connsiteX36" fmla="*/ 0 w 4985584"/>
              <a:gd name="connsiteY36" fmla="*/ 0 h 4847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985584" h="4847862" extrusionOk="0">
                <a:moveTo>
                  <a:pt x="0" y="0"/>
                </a:moveTo>
                <a:cubicBezTo>
                  <a:pt x="198665" y="-33361"/>
                  <a:pt x="281551" y="33776"/>
                  <a:pt x="504098" y="0"/>
                </a:cubicBezTo>
                <a:cubicBezTo>
                  <a:pt x="726645" y="-33776"/>
                  <a:pt x="747383" y="17849"/>
                  <a:pt x="908484" y="0"/>
                </a:cubicBezTo>
                <a:cubicBezTo>
                  <a:pt x="1069585" y="-17849"/>
                  <a:pt x="1383973" y="2243"/>
                  <a:pt x="1562150" y="0"/>
                </a:cubicBezTo>
                <a:cubicBezTo>
                  <a:pt x="1740327" y="-2243"/>
                  <a:pt x="1867013" y="43263"/>
                  <a:pt x="2066248" y="0"/>
                </a:cubicBezTo>
                <a:cubicBezTo>
                  <a:pt x="2265483" y="-43263"/>
                  <a:pt x="2436926" y="12496"/>
                  <a:pt x="2570346" y="0"/>
                </a:cubicBezTo>
                <a:cubicBezTo>
                  <a:pt x="2703766" y="-12496"/>
                  <a:pt x="2972525" y="24975"/>
                  <a:pt x="3224011" y="0"/>
                </a:cubicBezTo>
                <a:cubicBezTo>
                  <a:pt x="3475497" y="-24975"/>
                  <a:pt x="3470770" y="26556"/>
                  <a:pt x="3678253" y="0"/>
                </a:cubicBezTo>
                <a:cubicBezTo>
                  <a:pt x="3885736" y="-26556"/>
                  <a:pt x="4135793" y="19269"/>
                  <a:pt x="4331919" y="0"/>
                </a:cubicBezTo>
                <a:cubicBezTo>
                  <a:pt x="4528045" y="-19269"/>
                  <a:pt x="4762143" y="14072"/>
                  <a:pt x="4985584" y="0"/>
                </a:cubicBezTo>
                <a:cubicBezTo>
                  <a:pt x="5000515" y="255821"/>
                  <a:pt x="4948841" y="337510"/>
                  <a:pt x="4985584" y="538651"/>
                </a:cubicBezTo>
                <a:cubicBezTo>
                  <a:pt x="5022327" y="739792"/>
                  <a:pt x="4957654" y="930472"/>
                  <a:pt x="4985584" y="1077303"/>
                </a:cubicBezTo>
                <a:cubicBezTo>
                  <a:pt x="5013514" y="1224134"/>
                  <a:pt x="4948760" y="1376882"/>
                  <a:pt x="4985584" y="1664433"/>
                </a:cubicBezTo>
                <a:cubicBezTo>
                  <a:pt x="5022408" y="1951984"/>
                  <a:pt x="4947794" y="1963630"/>
                  <a:pt x="4985584" y="2057648"/>
                </a:cubicBezTo>
                <a:cubicBezTo>
                  <a:pt x="5023374" y="2151667"/>
                  <a:pt x="4946058" y="2338636"/>
                  <a:pt x="4985584" y="2596299"/>
                </a:cubicBezTo>
                <a:cubicBezTo>
                  <a:pt x="5025110" y="2853962"/>
                  <a:pt x="4979908" y="3002742"/>
                  <a:pt x="4985584" y="3134951"/>
                </a:cubicBezTo>
                <a:cubicBezTo>
                  <a:pt x="4991260" y="3267160"/>
                  <a:pt x="4949409" y="3438601"/>
                  <a:pt x="4985584" y="3673602"/>
                </a:cubicBezTo>
                <a:cubicBezTo>
                  <a:pt x="5021759" y="3908603"/>
                  <a:pt x="4930138" y="4038150"/>
                  <a:pt x="4985584" y="4260732"/>
                </a:cubicBezTo>
                <a:cubicBezTo>
                  <a:pt x="5041030" y="4483314"/>
                  <a:pt x="4935187" y="4590197"/>
                  <a:pt x="4985584" y="4847862"/>
                </a:cubicBezTo>
                <a:cubicBezTo>
                  <a:pt x="4722996" y="4869593"/>
                  <a:pt x="4546519" y="4847001"/>
                  <a:pt x="4381774" y="4847862"/>
                </a:cubicBezTo>
                <a:cubicBezTo>
                  <a:pt x="4217029" y="4848723"/>
                  <a:pt x="4100153" y="4837442"/>
                  <a:pt x="3927532" y="4847862"/>
                </a:cubicBezTo>
                <a:cubicBezTo>
                  <a:pt x="3754911" y="4858282"/>
                  <a:pt x="3574953" y="4840549"/>
                  <a:pt x="3273867" y="4847862"/>
                </a:cubicBezTo>
                <a:cubicBezTo>
                  <a:pt x="2972782" y="4855175"/>
                  <a:pt x="2905280" y="4804452"/>
                  <a:pt x="2719913" y="4847862"/>
                </a:cubicBezTo>
                <a:cubicBezTo>
                  <a:pt x="2534546" y="4891272"/>
                  <a:pt x="2384183" y="4795280"/>
                  <a:pt x="2265671" y="4847862"/>
                </a:cubicBezTo>
                <a:cubicBezTo>
                  <a:pt x="2147159" y="4900444"/>
                  <a:pt x="1936960" y="4806058"/>
                  <a:pt x="1711717" y="4847862"/>
                </a:cubicBezTo>
                <a:cubicBezTo>
                  <a:pt x="1486474" y="4889666"/>
                  <a:pt x="1506129" y="4846803"/>
                  <a:pt x="1307331" y="4847862"/>
                </a:cubicBezTo>
                <a:cubicBezTo>
                  <a:pt x="1108533" y="4848921"/>
                  <a:pt x="998396" y="4823206"/>
                  <a:pt x="902945" y="4847862"/>
                </a:cubicBezTo>
                <a:cubicBezTo>
                  <a:pt x="807494" y="4872518"/>
                  <a:pt x="200716" y="4847455"/>
                  <a:pt x="0" y="4847862"/>
                </a:cubicBezTo>
                <a:cubicBezTo>
                  <a:pt x="-34739" y="4737646"/>
                  <a:pt x="37013" y="4504695"/>
                  <a:pt x="0" y="4406168"/>
                </a:cubicBezTo>
                <a:cubicBezTo>
                  <a:pt x="-37013" y="4307641"/>
                  <a:pt x="62322" y="4072619"/>
                  <a:pt x="0" y="3770559"/>
                </a:cubicBezTo>
                <a:cubicBezTo>
                  <a:pt x="-62322" y="3468499"/>
                  <a:pt x="5030" y="3391257"/>
                  <a:pt x="0" y="3280387"/>
                </a:cubicBezTo>
                <a:cubicBezTo>
                  <a:pt x="-5030" y="3169517"/>
                  <a:pt x="40089" y="2972323"/>
                  <a:pt x="0" y="2887171"/>
                </a:cubicBezTo>
                <a:cubicBezTo>
                  <a:pt x="-40089" y="2802019"/>
                  <a:pt x="48416" y="2500938"/>
                  <a:pt x="0" y="2300041"/>
                </a:cubicBezTo>
                <a:cubicBezTo>
                  <a:pt x="-48416" y="2099144"/>
                  <a:pt x="28722" y="2025635"/>
                  <a:pt x="0" y="1858347"/>
                </a:cubicBezTo>
                <a:cubicBezTo>
                  <a:pt x="-28722" y="1691059"/>
                  <a:pt x="60083" y="1510282"/>
                  <a:pt x="0" y="1271217"/>
                </a:cubicBezTo>
                <a:cubicBezTo>
                  <a:pt x="-60083" y="1032152"/>
                  <a:pt x="41483" y="775999"/>
                  <a:pt x="0" y="635609"/>
                </a:cubicBezTo>
                <a:cubicBezTo>
                  <a:pt x="-41483" y="495219"/>
                  <a:pt x="60756" y="233603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pplsci 08 01425 g004">
            <a:extLst>
              <a:ext uri="{FF2B5EF4-FFF2-40B4-BE49-F238E27FC236}">
                <a16:creationId xmlns:a16="http://schemas.microsoft.com/office/drawing/2014/main" id="{2AAC321C-AC1F-6992-C91F-87B9B6672C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65" b="10574"/>
          <a:stretch/>
        </p:blipFill>
        <p:spPr bwMode="auto">
          <a:xfrm>
            <a:off x="6530193" y="1233607"/>
            <a:ext cx="4538860" cy="4847862"/>
          </a:xfrm>
          <a:custGeom>
            <a:avLst/>
            <a:gdLst>
              <a:gd name="connsiteX0" fmla="*/ 0 w 4538860"/>
              <a:gd name="connsiteY0" fmla="*/ 0 h 4847862"/>
              <a:gd name="connsiteX1" fmla="*/ 431192 w 4538860"/>
              <a:gd name="connsiteY1" fmla="*/ 0 h 4847862"/>
              <a:gd name="connsiteX2" fmla="*/ 907772 w 4538860"/>
              <a:gd name="connsiteY2" fmla="*/ 0 h 4847862"/>
              <a:gd name="connsiteX3" fmla="*/ 1565907 w 4538860"/>
              <a:gd name="connsiteY3" fmla="*/ 0 h 4847862"/>
              <a:gd name="connsiteX4" fmla="*/ 2133264 w 4538860"/>
              <a:gd name="connsiteY4" fmla="*/ 0 h 4847862"/>
              <a:gd name="connsiteX5" fmla="*/ 2564456 w 4538860"/>
              <a:gd name="connsiteY5" fmla="*/ 0 h 4847862"/>
              <a:gd name="connsiteX6" fmla="*/ 3131813 w 4538860"/>
              <a:gd name="connsiteY6" fmla="*/ 0 h 4847862"/>
              <a:gd name="connsiteX7" fmla="*/ 3608394 w 4538860"/>
              <a:gd name="connsiteY7" fmla="*/ 0 h 4847862"/>
              <a:gd name="connsiteX8" fmla="*/ 4538860 w 4538860"/>
              <a:gd name="connsiteY8" fmla="*/ 0 h 4847862"/>
              <a:gd name="connsiteX9" fmla="*/ 4538860 w 4538860"/>
              <a:gd name="connsiteY9" fmla="*/ 393215 h 4847862"/>
              <a:gd name="connsiteX10" fmla="*/ 4538860 w 4538860"/>
              <a:gd name="connsiteY10" fmla="*/ 1028824 h 4847862"/>
              <a:gd name="connsiteX11" fmla="*/ 4538860 w 4538860"/>
              <a:gd name="connsiteY11" fmla="*/ 1518997 h 4847862"/>
              <a:gd name="connsiteX12" fmla="*/ 4538860 w 4538860"/>
              <a:gd name="connsiteY12" fmla="*/ 2057648 h 4847862"/>
              <a:gd name="connsiteX13" fmla="*/ 4538860 w 4538860"/>
              <a:gd name="connsiteY13" fmla="*/ 2644778 h 4847862"/>
              <a:gd name="connsiteX14" fmla="*/ 4538860 w 4538860"/>
              <a:gd name="connsiteY14" fmla="*/ 3086472 h 4847862"/>
              <a:gd name="connsiteX15" fmla="*/ 4538860 w 4538860"/>
              <a:gd name="connsiteY15" fmla="*/ 3625123 h 4847862"/>
              <a:gd name="connsiteX16" fmla="*/ 4538860 w 4538860"/>
              <a:gd name="connsiteY16" fmla="*/ 4115296 h 4847862"/>
              <a:gd name="connsiteX17" fmla="*/ 4538860 w 4538860"/>
              <a:gd name="connsiteY17" fmla="*/ 4847862 h 4847862"/>
              <a:gd name="connsiteX18" fmla="*/ 3971503 w 4538860"/>
              <a:gd name="connsiteY18" fmla="*/ 4847862 h 4847862"/>
              <a:gd name="connsiteX19" fmla="*/ 3540311 w 4538860"/>
              <a:gd name="connsiteY19" fmla="*/ 4847862 h 4847862"/>
              <a:gd name="connsiteX20" fmla="*/ 3018342 w 4538860"/>
              <a:gd name="connsiteY20" fmla="*/ 4847862 h 4847862"/>
              <a:gd name="connsiteX21" fmla="*/ 2541762 w 4538860"/>
              <a:gd name="connsiteY21" fmla="*/ 4847862 h 4847862"/>
              <a:gd name="connsiteX22" fmla="*/ 2110570 w 4538860"/>
              <a:gd name="connsiteY22" fmla="*/ 4847862 h 4847862"/>
              <a:gd name="connsiteX23" fmla="*/ 1497824 w 4538860"/>
              <a:gd name="connsiteY23" fmla="*/ 4847862 h 4847862"/>
              <a:gd name="connsiteX24" fmla="*/ 975855 w 4538860"/>
              <a:gd name="connsiteY24" fmla="*/ 4847862 h 4847862"/>
              <a:gd name="connsiteX25" fmla="*/ 0 w 4538860"/>
              <a:gd name="connsiteY25" fmla="*/ 4847862 h 4847862"/>
              <a:gd name="connsiteX26" fmla="*/ 0 w 4538860"/>
              <a:gd name="connsiteY26" fmla="*/ 4212253 h 4847862"/>
              <a:gd name="connsiteX27" fmla="*/ 0 w 4538860"/>
              <a:gd name="connsiteY27" fmla="*/ 3576645 h 4847862"/>
              <a:gd name="connsiteX28" fmla="*/ 0 w 4538860"/>
              <a:gd name="connsiteY28" fmla="*/ 3086472 h 4847862"/>
              <a:gd name="connsiteX29" fmla="*/ 0 w 4538860"/>
              <a:gd name="connsiteY29" fmla="*/ 2499342 h 4847862"/>
              <a:gd name="connsiteX30" fmla="*/ 0 w 4538860"/>
              <a:gd name="connsiteY30" fmla="*/ 1960691 h 4847862"/>
              <a:gd name="connsiteX31" fmla="*/ 0 w 4538860"/>
              <a:gd name="connsiteY31" fmla="*/ 1567475 h 4847862"/>
              <a:gd name="connsiteX32" fmla="*/ 0 w 4538860"/>
              <a:gd name="connsiteY32" fmla="*/ 1125781 h 4847862"/>
              <a:gd name="connsiteX33" fmla="*/ 0 w 4538860"/>
              <a:gd name="connsiteY33" fmla="*/ 635609 h 4847862"/>
              <a:gd name="connsiteX34" fmla="*/ 0 w 4538860"/>
              <a:gd name="connsiteY34" fmla="*/ 0 h 4847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538860" h="4847862" extrusionOk="0">
                <a:moveTo>
                  <a:pt x="0" y="0"/>
                </a:moveTo>
                <a:cubicBezTo>
                  <a:pt x="90497" y="-47038"/>
                  <a:pt x="263356" y="1072"/>
                  <a:pt x="431192" y="0"/>
                </a:cubicBezTo>
                <a:cubicBezTo>
                  <a:pt x="599028" y="-1072"/>
                  <a:pt x="703947" y="40382"/>
                  <a:pt x="907772" y="0"/>
                </a:cubicBezTo>
                <a:cubicBezTo>
                  <a:pt x="1111597" y="-40382"/>
                  <a:pt x="1327618" y="50422"/>
                  <a:pt x="1565907" y="0"/>
                </a:cubicBezTo>
                <a:cubicBezTo>
                  <a:pt x="1804196" y="-50422"/>
                  <a:pt x="1906992" y="3770"/>
                  <a:pt x="2133264" y="0"/>
                </a:cubicBezTo>
                <a:cubicBezTo>
                  <a:pt x="2359536" y="-3770"/>
                  <a:pt x="2369966" y="51518"/>
                  <a:pt x="2564456" y="0"/>
                </a:cubicBezTo>
                <a:cubicBezTo>
                  <a:pt x="2758946" y="-51518"/>
                  <a:pt x="2904374" y="24004"/>
                  <a:pt x="3131813" y="0"/>
                </a:cubicBezTo>
                <a:cubicBezTo>
                  <a:pt x="3359252" y="-24004"/>
                  <a:pt x="3373514" y="15727"/>
                  <a:pt x="3608394" y="0"/>
                </a:cubicBezTo>
                <a:cubicBezTo>
                  <a:pt x="3843274" y="-15727"/>
                  <a:pt x="4212926" y="82059"/>
                  <a:pt x="4538860" y="0"/>
                </a:cubicBezTo>
                <a:cubicBezTo>
                  <a:pt x="4538911" y="133151"/>
                  <a:pt x="4500804" y="228205"/>
                  <a:pt x="4538860" y="393215"/>
                </a:cubicBezTo>
                <a:cubicBezTo>
                  <a:pt x="4576916" y="558225"/>
                  <a:pt x="4473581" y="891335"/>
                  <a:pt x="4538860" y="1028824"/>
                </a:cubicBezTo>
                <a:cubicBezTo>
                  <a:pt x="4604139" y="1166313"/>
                  <a:pt x="4521527" y="1386485"/>
                  <a:pt x="4538860" y="1518997"/>
                </a:cubicBezTo>
                <a:cubicBezTo>
                  <a:pt x="4556193" y="1651509"/>
                  <a:pt x="4517318" y="1851441"/>
                  <a:pt x="4538860" y="2057648"/>
                </a:cubicBezTo>
                <a:cubicBezTo>
                  <a:pt x="4560402" y="2263855"/>
                  <a:pt x="4507690" y="2520855"/>
                  <a:pt x="4538860" y="2644778"/>
                </a:cubicBezTo>
                <a:cubicBezTo>
                  <a:pt x="4570030" y="2768701"/>
                  <a:pt x="4502160" y="2997459"/>
                  <a:pt x="4538860" y="3086472"/>
                </a:cubicBezTo>
                <a:cubicBezTo>
                  <a:pt x="4575560" y="3175485"/>
                  <a:pt x="4534929" y="3467337"/>
                  <a:pt x="4538860" y="3625123"/>
                </a:cubicBezTo>
                <a:cubicBezTo>
                  <a:pt x="4542791" y="3782909"/>
                  <a:pt x="4480058" y="3878761"/>
                  <a:pt x="4538860" y="4115296"/>
                </a:cubicBezTo>
                <a:cubicBezTo>
                  <a:pt x="4597662" y="4351831"/>
                  <a:pt x="4486191" y="4589653"/>
                  <a:pt x="4538860" y="4847862"/>
                </a:cubicBezTo>
                <a:cubicBezTo>
                  <a:pt x="4318000" y="4877042"/>
                  <a:pt x="4204558" y="4806442"/>
                  <a:pt x="3971503" y="4847862"/>
                </a:cubicBezTo>
                <a:cubicBezTo>
                  <a:pt x="3738448" y="4889282"/>
                  <a:pt x="3725368" y="4825025"/>
                  <a:pt x="3540311" y="4847862"/>
                </a:cubicBezTo>
                <a:cubicBezTo>
                  <a:pt x="3355254" y="4870699"/>
                  <a:pt x="3161044" y="4846833"/>
                  <a:pt x="3018342" y="4847862"/>
                </a:cubicBezTo>
                <a:cubicBezTo>
                  <a:pt x="2875640" y="4848891"/>
                  <a:pt x="2778912" y="4805121"/>
                  <a:pt x="2541762" y="4847862"/>
                </a:cubicBezTo>
                <a:cubicBezTo>
                  <a:pt x="2304612" y="4890603"/>
                  <a:pt x="2307897" y="4833511"/>
                  <a:pt x="2110570" y="4847862"/>
                </a:cubicBezTo>
                <a:cubicBezTo>
                  <a:pt x="1913243" y="4862213"/>
                  <a:pt x="1666229" y="4805176"/>
                  <a:pt x="1497824" y="4847862"/>
                </a:cubicBezTo>
                <a:cubicBezTo>
                  <a:pt x="1329419" y="4890548"/>
                  <a:pt x="1155975" y="4837606"/>
                  <a:pt x="975855" y="4847862"/>
                </a:cubicBezTo>
                <a:cubicBezTo>
                  <a:pt x="795735" y="4858118"/>
                  <a:pt x="400495" y="4847091"/>
                  <a:pt x="0" y="4847862"/>
                </a:cubicBezTo>
                <a:cubicBezTo>
                  <a:pt x="-45899" y="4536834"/>
                  <a:pt x="71123" y="4500867"/>
                  <a:pt x="0" y="4212253"/>
                </a:cubicBezTo>
                <a:cubicBezTo>
                  <a:pt x="-71123" y="3923639"/>
                  <a:pt x="11436" y="3864601"/>
                  <a:pt x="0" y="3576645"/>
                </a:cubicBezTo>
                <a:cubicBezTo>
                  <a:pt x="-11436" y="3288689"/>
                  <a:pt x="38403" y="3304910"/>
                  <a:pt x="0" y="3086472"/>
                </a:cubicBezTo>
                <a:cubicBezTo>
                  <a:pt x="-38403" y="2868034"/>
                  <a:pt x="42599" y="2742605"/>
                  <a:pt x="0" y="2499342"/>
                </a:cubicBezTo>
                <a:cubicBezTo>
                  <a:pt x="-42599" y="2256079"/>
                  <a:pt x="12453" y="2208025"/>
                  <a:pt x="0" y="1960691"/>
                </a:cubicBezTo>
                <a:cubicBezTo>
                  <a:pt x="-12453" y="1713357"/>
                  <a:pt x="34152" y="1703384"/>
                  <a:pt x="0" y="1567475"/>
                </a:cubicBezTo>
                <a:cubicBezTo>
                  <a:pt x="-34152" y="1431566"/>
                  <a:pt x="4705" y="1307321"/>
                  <a:pt x="0" y="1125781"/>
                </a:cubicBezTo>
                <a:cubicBezTo>
                  <a:pt x="-4705" y="944241"/>
                  <a:pt x="6109" y="861926"/>
                  <a:pt x="0" y="635609"/>
                </a:cubicBezTo>
                <a:cubicBezTo>
                  <a:pt x="-6109" y="409292"/>
                  <a:pt x="68759" y="164467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14986316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B16DBBF1-C6AB-2921-0E2E-7AB00B33BE9A}"/>
              </a:ext>
            </a:extLst>
          </p:cNvPr>
          <p:cNvSpPr/>
          <p:nvPr/>
        </p:nvSpPr>
        <p:spPr bwMode="auto">
          <a:xfrm>
            <a:off x="1487424" y="4218432"/>
            <a:ext cx="597408" cy="59740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730237-3876-DC8F-885D-92EEEADEA84C}"/>
              </a:ext>
            </a:extLst>
          </p:cNvPr>
          <p:cNvSpPr txBox="1"/>
          <p:nvPr/>
        </p:nvSpPr>
        <p:spPr>
          <a:xfrm>
            <a:off x="6241871" y="6213478"/>
            <a:ext cx="5115503" cy="461665"/>
          </a:xfrm>
          <a:custGeom>
            <a:avLst/>
            <a:gdLst>
              <a:gd name="connsiteX0" fmla="*/ 0 w 5115503"/>
              <a:gd name="connsiteY0" fmla="*/ 0 h 461665"/>
              <a:gd name="connsiteX1" fmla="*/ 517234 w 5115503"/>
              <a:gd name="connsiteY1" fmla="*/ 0 h 461665"/>
              <a:gd name="connsiteX2" fmla="*/ 932158 w 5115503"/>
              <a:gd name="connsiteY2" fmla="*/ 0 h 461665"/>
              <a:gd name="connsiteX3" fmla="*/ 1602858 w 5115503"/>
              <a:gd name="connsiteY3" fmla="*/ 0 h 461665"/>
              <a:gd name="connsiteX4" fmla="*/ 2120092 w 5115503"/>
              <a:gd name="connsiteY4" fmla="*/ 0 h 461665"/>
              <a:gd name="connsiteX5" fmla="*/ 2637326 w 5115503"/>
              <a:gd name="connsiteY5" fmla="*/ 0 h 461665"/>
              <a:gd name="connsiteX6" fmla="*/ 3308025 w 5115503"/>
              <a:gd name="connsiteY6" fmla="*/ 0 h 461665"/>
              <a:gd name="connsiteX7" fmla="*/ 3774104 w 5115503"/>
              <a:gd name="connsiteY7" fmla="*/ 0 h 461665"/>
              <a:gd name="connsiteX8" fmla="*/ 4444804 w 5115503"/>
              <a:gd name="connsiteY8" fmla="*/ 0 h 461665"/>
              <a:gd name="connsiteX9" fmla="*/ 5115503 w 5115503"/>
              <a:gd name="connsiteY9" fmla="*/ 0 h 461665"/>
              <a:gd name="connsiteX10" fmla="*/ 5115503 w 5115503"/>
              <a:gd name="connsiteY10" fmla="*/ 461665 h 461665"/>
              <a:gd name="connsiteX11" fmla="*/ 4547114 w 5115503"/>
              <a:gd name="connsiteY11" fmla="*/ 461665 h 461665"/>
              <a:gd name="connsiteX12" fmla="*/ 4029880 w 5115503"/>
              <a:gd name="connsiteY12" fmla="*/ 461665 h 461665"/>
              <a:gd name="connsiteX13" fmla="*/ 3359180 w 5115503"/>
              <a:gd name="connsiteY13" fmla="*/ 461665 h 461665"/>
              <a:gd name="connsiteX14" fmla="*/ 2688481 w 5115503"/>
              <a:gd name="connsiteY14" fmla="*/ 461665 h 461665"/>
              <a:gd name="connsiteX15" fmla="*/ 2222402 w 5115503"/>
              <a:gd name="connsiteY15" fmla="*/ 461665 h 461665"/>
              <a:gd name="connsiteX16" fmla="*/ 1654013 w 5115503"/>
              <a:gd name="connsiteY16" fmla="*/ 461665 h 461665"/>
              <a:gd name="connsiteX17" fmla="*/ 983313 w 5115503"/>
              <a:gd name="connsiteY17" fmla="*/ 461665 h 461665"/>
              <a:gd name="connsiteX18" fmla="*/ 0 w 5115503"/>
              <a:gd name="connsiteY18" fmla="*/ 461665 h 461665"/>
              <a:gd name="connsiteX19" fmla="*/ 0 w 5115503"/>
              <a:gd name="connsiteY19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115503" h="461665" extrusionOk="0">
                <a:moveTo>
                  <a:pt x="0" y="0"/>
                </a:moveTo>
                <a:cubicBezTo>
                  <a:pt x="120473" y="-26955"/>
                  <a:pt x="324184" y="56382"/>
                  <a:pt x="517234" y="0"/>
                </a:cubicBezTo>
                <a:cubicBezTo>
                  <a:pt x="710284" y="-56382"/>
                  <a:pt x="755804" y="20338"/>
                  <a:pt x="932158" y="0"/>
                </a:cubicBezTo>
                <a:cubicBezTo>
                  <a:pt x="1108512" y="-20338"/>
                  <a:pt x="1370831" y="64817"/>
                  <a:pt x="1602858" y="0"/>
                </a:cubicBezTo>
                <a:cubicBezTo>
                  <a:pt x="1834885" y="-64817"/>
                  <a:pt x="1900534" y="14103"/>
                  <a:pt x="2120092" y="0"/>
                </a:cubicBezTo>
                <a:cubicBezTo>
                  <a:pt x="2339650" y="-14103"/>
                  <a:pt x="2419391" y="34113"/>
                  <a:pt x="2637326" y="0"/>
                </a:cubicBezTo>
                <a:cubicBezTo>
                  <a:pt x="2855261" y="-34113"/>
                  <a:pt x="3091906" y="34540"/>
                  <a:pt x="3308025" y="0"/>
                </a:cubicBezTo>
                <a:cubicBezTo>
                  <a:pt x="3524144" y="-34540"/>
                  <a:pt x="3675710" y="14646"/>
                  <a:pt x="3774104" y="0"/>
                </a:cubicBezTo>
                <a:cubicBezTo>
                  <a:pt x="3872498" y="-14646"/>
                  <a:pt x="4226877" y="14139"/>
                  <a:pt x="4444804" y="0"/>
                </a:cubicBezTo>
                <a:cubicBezTo>
                  <a:pt x="4662731" y="-14139"/>
                  <a:pt x="4810142" y="48604"/>
                  <a:pt x="5115503" y="0"/>
                </a:cubicBezTo>
                <a:cubicBezTo>
                  <a:pt x="5143703" y="178584"/>
                  <a:pt x="5082428" y="304996"/>
                  <a:pt x="5115503" y="461665"/>
                </a:cubicBezTo>
                <a:cubicBezTo>
                  <a:pt x="4877635" y="466208"/>
                  <a:pt x="4711353" y="415241"/>
                  <a:pt x="4547114" y="461665"/>
                </a:cubicBezTo>
                <a:cubicBezTo>
                  <a:pt x="4382875" y="508089"/>
                  <a:pt x="4148756" y="442014"/>
                  <a:pt x="4029880" y="461665"/>
                </a:cubicBezTo>
                <a:cubicBezTo>
                  <a:pt x="3911004" y="481316"/>
                  <a:pt x="3629814" y="461177"/>
                  <a:pt x="3359180" y="461665"/>
                </a:cubicBezTo>
                <a:cubicBezTo>
                  <a:pt x="3088546" y="462153"/>
                  <a:pt x="2987839" y="402932"/>
                  <a:pt x="2688481" y="461665"/>
                </a:cubicBezTo>
                <a:cubicBezTo>
                  <a:pt x="2389123" y="520398"/>
                  <a:pt x="2357565" y="422017"/>
                  <a:pt x="2222402" y="461665"/>
                </a:cubicBezTo>
                <a:cubicBezTo>
                  <a:pt x="2087239" y="501313"/>
                  <a:pt x="1776115" y="417530"/>
                  <a:pt x="1654013" y="461665"/>
                </a:cubicBezTo>
                <a:cubicBezTo>
                  <a:pt x="1531911" y="505800"/>
                  <a:pt x="1239666" y="455609"/>
                  <a:pt x="983313" y="461665"/>
                </a:cubicBezTo>
                <a:cubicBezTo>
                  <a:pt x="726960" y="467721"/>
                  <a:pt x="447912" y="459520"/>
                  <a:pt x="0" y="461665"/>
                </a:cubicBezTo>
                <a:cubicBezTo>
                  <a:pt x="-7078" y="300802"/>
                  <a:pt x="30168" y="122032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dirty="0"/>
              <a:t>Don’t </a:t>
            </a:r>
            <a:r>
              <a:rPr lang="en-US" i="1" dirty="0"/>
              <a:t>need</a:t>
            </a:r>
            <a:r>
              <a:rPr lang="en-US" dirty="0"/>
              <a:t> to replan the entire route</a:t>
            </a:r>
          </a:p>
        </p:txBody>
      </p:sp>
    </p:spTree>
    <p:extLst>
      <p:ext uri="{BB962C8B-B14F-4D97-AF65-F5344CB8AC3E}">
        <p14:creationId xmlns:p14="http://schemas.microsoft.com/office/powerpoint/2010/main" val="4008033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7AF82-96FB-B47E-7001-3408DB51D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EECC1819-6DCA-F124-3BA5-B7BB84D999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EB17341F-A964-CF6A-C5BC-34EF3C4FFE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91264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82015C93-4622-073E-EFF3-01DF5D0CE8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69054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A* with Replanning: Local Repair (LRA*)</a:t>
            </a:r>
          </a:p>
        </p:txBody>
      </p:sp>
      <p:pic>
        <p:nvPicPr>
          <p:cNvPr id="48130" name="Picture 2" descr="Plaifa Art - Sidewalk shuffle. When two people approach each other from  opposite directions, each attempts to move out of the other's way, and both  end up moving in the same direction. -">
            <a:extLst>
              <a:ext uri="{FF2B5EF4-FFF2-40B4-BE49-F238E27FC236}">
                <a16:creationId xmlns:a16="http://schemas.microsoft.com/office/drawing/2014/main" id="{B31CA896-1306-B0D3-38C4-A099A1E92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15" y="1349765"/>
            <a:ext cx="5433422" cy="5433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85180D-DACD-A8DF-3D6E-D4D74DD3BBF0}"/>
              </a:ext>
            </a:extLst>
          </p:cNvPr>
          <p:cNvSpPr txBox="1"/>
          <p:nvPr/>
        </p:nvSpPr>
        <p:spPr>
          <a:xfrm>
            <a:off x="6365026" y="2621280"/>
            <a:ext cx="454761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Local replanning without additional rules leads to </a:t>
            </a:r>
            <a:r>
              <a:rPr lang="en-US" b="1" dirty="0"/>
              <a:t>collision cycles.</a:t>
            </a:r>
          </a:p>
          <a:p>
            <a:endParaRPr lang="en-US" b="1" dirty="0"/>
          </a:p>
          <a:p>
            <a:r>
              <a:rPr lang="en-US" dirty="0"/>
              <a:t>One workaround: </a:t>
            </a:r>
            <a:r>
              <a:rPr lang="en-US" b="1" dirty="0"/>
              <a:t>“agitation”:</a:t>
            </a:r>
            <a:r>
              <a:rPr lang="en-US" dirty="0"/>
              <a:t> after a cycle, add random noise to the graph edges. </a:t>
            </a:r>
          </a:p>
        </p:txBody>
      </p:sp>
    </p:spTree>
    <p:extLst>
      <p:ext uri="{BB962C8B-B14F-4D97-AF65-F5344CB8AC3E}">
        <p14:creationId xmlns:p14="http://schemas.microsoft.com/office/powerpoint/2010/main" val="3814185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7B4594-CD70-083B-1B63-95BB32B42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4C009EF7-9B4A-7315-A2A5-E6F9F92DBA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1FE1EA7-9E79-8324-FDAA-30F6BB5D9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7838993E-0B63-0BAE-796E-2936B91973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Cooperative A* (CA*)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96A1084-2213-B53A-450B-C77621549D56}"/>
                  </a:ext>
                </a:extLst>
              </p:cNvPr>
              <p:cNvSpPr txBox="1"/>
              <p:nvPr/>
            </p:nvSpPr>
            <p:spPr>
              <a:xfrm>
                <a:off x="740696" y="6120400"/>
                <a:ext cx="2728119" cy="553998"/>
              </a:xfrm>
              <a:custGeom>
                <a:avLst/>
                <a:gdLst>
                  <a:gd name="connsiteX0" fmla="*/ 0 w 2728119"/>
                  <a:gd name="connsiteY0" fmla="*/ 0 h 553998"/>
                  <a:gd name="connsiteX1" fmla="*/ 518343 w 2728119"/>
                  <a:gd name="connsiteY1" fmla="*/ 0 h 553998"/>
                  <a:gd name="connsiteX2" fmla="*/ 1118529 w 2728119"/>
                  <a:gd name="connsiteY2" fmla="*/ 0 h 553998"/>
                  <a:gd name="connsiteX3" fmla="*/ 1718715 w 2728119"/>
                  <a:gd name="connsiteY3" fmla="*/ 0 h 553998"/>
                  <a:gd name="connsiteX4" fmla="*/ 2209776 w 2728119"/>
                  <a:gd name="connsiteY4" fmla="*/ 0 h 553998"/>
                  <a:gd name="connsiteX5" fmla="*/ 2728119 w 2728119"/>
                  <a:gd name="connsiteY5" fmla="*/ 0 h 553998"/>
                  <a:gd name="connsiteX6" fmla="*/ 2728119 w 2728119"/>
                  <a:gd name="connsiteY6" fmla="*/ 553998 h 553998"/>
                  <a:gd name="connsiteX7" fmla="*/ 2209776 w 2728119"/>
                  <a:gd name="connsiteY7" fmla="*/ 553998 h 553998"/>
                  <a:gd name="connsiteX8" fmla="*/ 1609590 w 2728119"/>
                  <a:gd name="connsiteY8" fmla="*/ 553998 h 553998"/>
                  <a:gd name="connsiteX9" fmla="*/ 1009404 w 2728119"/>
                  <a:gd name="connsiteY9" fmla="*/ 553998 h 553998"/>
                  <a:gd name="connsiteX10" fmla="*/ 0 w 2728119"/>
                  <a:gd name="connsiteY10" fmla="*/ 553998 h 553998"/>
                  <a:gd name="connsiteX11" fmla="*/ 0 w 2728119"/>
                  <a:gd name="connsiteY11" fmla="*/ 0 h 55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28119" h="553998" extrusionOk="0">
                    <a:moveTo>
                      <a:pt x="0" y="0"/>
                    </a:moveTo>
                    <a:cubicBezTo>
                      <a:pt x="114836" y="-44451"/>
                      <a:pt x="411825" y="26871"/>
                      <a:pt x="518343" y="0"/>
                    </a:cubicBezTo>
                    <a:cubicBezTo>
                      <a:pt x="624861" y="-26871"/>
                      <a:pt x="839940" y="2191"/>
                      <a:pt x="1118529" y="0"/>
                    </a:cubicBezTo>
                    <a:cubicBezTo>
                      <a:pt x="1397118" y="-2191"/>
                      <a:pt x="1528002" y="23759"/>
                      <a:pt x="1718715" y="0"/>
                    </a:cubicBezTo>
                    <a:cubicBezTo>
                      <a:pt x="1909428" y="-23759"/>
                      <a:pt x="2071590" y="18629"/>
                      <a:pt x="2209776" y="0"/>
                    </a:cubicBezTo>
                    <a:cubicBezTo>
                      <a:pt x="2347962" y="-18629"/>
                      <a:pt x="2606888" y="49745"/>
                      <a:pt x="2728119" y="0"/>
                    </a:cubicBezTo>
                    <a:cubicBezTo>
                      <a:pt x="2778869" y="255169"/>
                      <a:pt x="2669912" y="331725"/>
                      <a:pt x="2728119" y="553998"/>
                    </a:cubicBezTo>
                    <a:cubicBezTo>
                      <a:pt x="2581553" y="588856"/>
                      <a:pt x="2362021" y="519851"/>
                      <a:pt x="2209776" y="553998"/>
                    </a:cubicBezTo>
                    <a:cubicBezTo>
                      <a:pt x="2057531" y="588145"/>
                      <a:pt x="1902580" y="514729"/>
                      <a:pt x="1609590" y="553998"/>
                    </a:cubicBezTo>
                    <a:cubicBezTo>
                      <a:pt x="1316600" y="593267"/>
                      <a:pt x="1189518" y="538811"/>
                      <a:pt x="1009404" y="553998"/>
                    </a:cubicBezTo>
                    <a:cubicBezTo>
                      <a:pt x="829290" y="569185"/>
                      <a:pt x="427958" y="470652"/>
                      <a:pt x="0" y="553998"/>
                    </a:cubicBezTo>
                    <a:cubicBezTo>
                      <a:pt x="-19931" y="339123"/>
                      <a:pt x="5572" y="178938"/>
                      <a:pt x="0" y="0"/>
                    </a:cubicBezTo>
                    <a:close/>
                  </a:path>
                </a:pathLst>
              </a:custGeom>
              <a:noFill/>
              <a:ln w="19050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1218447764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 wrap="none" lIns="91440" tIns="91440" rIns="91440" bIns="9144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→[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96A1084-2213-B53A-450B-C77621549D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696" y="6120400"/>
                <a:ext cx="2728119" cy="553998"/>
              </a:xfrm>
              <a:prstGeom prst="rect">
                <a:avLst/>
              </a:prstGeom>
              <a:blipFill>
                <a:blip r:embed="rId3"/>
                <a:stretch>
                  <a:fillRect b="-2083"/>
                </a:stretch>
              </a:blipFill>
              <a:ln w="19050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1218447764">
                      <a:custGeom>
                        <a:avLst/>
                        <a:gdLst>
                          <a:gd name="connsiteX0" fmla="*/ 0 w 2728119"/>
                          <a:gd name="connsiteY0" fmla="*/ 0 h 553998"/>
                          <a:gd name="connsiteX1" fmla="*/ 518343 w 2728119"/>
                          <a:gd name="connsiteY1" fmla="*/ 0 h 553998"/>
                          <a:gd name="connsiteX2" fmla="*/ 1118529 w 2728119"/>
                          <a:gd name="connsiteY2" fmla="*/ 0 h 553998"/>
                          <a:gd name="connsiteX3" fmla="*/ 1718715 w 2728119"/>
                          <a:gd name="connsiteY3" fmla="*/ 0 h 553998"/>
                          <a:gd name="connsiteX4" fmla="*/ 2209776 w 2728119"/>
                          <a:gd name="connsiteY4" fmla="*/ 0 h 553998"/>
                          <a:gd name="connsiteX5" fmla="*/ 2728119 w 2728119"/>
                          <a:gd name="connsiteY5" fmla="*/ 0 h 553998"/>
                          <a:gd name="connsiteX6" fmla="*/ 2728119 w 2728119"/>
                          <a:gd name="connsiteY6" fmla="*/ 553998 h 553998"/>
                          <a:gd name="connsiteX7" fmla="*/ 2209776 w 2728119"/>
                          <a:gd name="connsiteY7" fmla="*/ 553998 h 553998"/>
                          <a:gd name="connsiteX8" fmla="*/ 1609590 w 2728119"/>
                          <a:gd name="connsiteY8" fmla="*/ 553998 h 553998"/>
                          <a:gd name="connsiteX9" fmla="*/ 1009404 w 2728119"/>
                          <a:gd name="connsiteY9" fmla="*/ 553998 h 553998"/>
                          <a:gd name="connsiteX10" fmla="*/ 0 w 2728119"/>
                          <a:gd name="connsiteY10" fmla="*/ 553998 h 553998"/>
                          <a:gd name="connsiteX11" fmla="*/ 0 w 2728119"/>
                          <a:gd name="connsiteY11" fmla="*/ 0 h 55399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2728119" h="553998" extrusionOk="0">
                            <a:moveTo>
                              <a:pt x="0" y="0"/>
                            </a:moveTo>
                            <a:cubicBezTo>
                              <a:pt x="114836" y="-44451"/>
                              <a:pt x="411825" y="26871"/>
                              <a:pt x="518343" y="0"/>
                            </a:cubicBezTo>
                            <a:cubicBezTo>
                              <a:pt x="624861" y="-26871"/>
                              <a:pt x="839940" y="2191"/>
                              <a:pt x="1118529" y="0"/>
                            </a:cubicBezTo>
                            <a:cubicBezTo>
                              <a:pt x="1397118" y="-2191"/>
                              <a:pt x="1528002" y="23759"/>
                              <a:pt x="1718715" y="0"/>
                            </a:cubicBezTo>
                            <a:cubicBezTo>
                              <a:pt x="1909428" y="-23759"/>
                              <a:pt x="2071590" y="18629"/>
                              <a:pt x="2209776" y="0"/>
                            </a:cubicBezTo>
                            <a:cubicBezTo>
                              <a:pt x="2347962" y="-18629"/>
                              <a:pt x="2606888" y="49745"/>
                              <a:pt x="2728119" y="0"/>
                            </a:cubicBezTo>
                            <a:cubicBezTo>
                              <a:pt x="2778869" y="255169"/>
                              <a:pt x="2669912" y="331725"/>
                              <a:pt x="2728119" y="553998"/>
                            </a:cubicBezTo>
                            <a:cubicBezTo>
                              <a:pt x="2581553" y="588856"/>
                              <a:pt x="2362021" y="519851"/>
                              <a:pt x="2209776" y="553998"/>
                            </a:cubicBezTo>
                            <a:cubicBezTo>
                              <a:pt x="2057531" y="588145"/>
                              <a:pt x="1902580" y="514729"/>
                              <a:pt x="1609590" y="553998"/>
                            </a:cubicBezTo>
                            <a:cubicBezTo>
                              <a:pt x="1316600" y="593267"/>
                              <a:pt x="1189518" y="538811"/>
                              <a:pt x="1009404" y="553998"/>
                            </a:cubicBezTo>
                            <a:cubicBezTo>
                              <a:pt x="829290" y="569185"/>
                              <a:pt x="427958" y="470652"/>
                              <a:pt x="0" y="553998"/>
                            </a:cubicBezTo>
                            <a:cubicBezTo>
                              <a:pt x="-19931" y="339123"/>
                              <a:pt x="5572" y="178938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7B16A0FE-C937-EAEB-DF5E-9058F3C41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170" y="1370265"/>
            <a:ext cx="9732297" cy="456653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21B42B3-8732-A101-1E8C-6DCBEA029E5F}"/>
                  </a:ext>
                </a:extLst>
              </p:cNvPr>
              <p:cNvSpPr txBox="1"/>
              <p:nvPr/>
            </p:nvSpPr>
            <p:spPr>
              <a:xfrm>
                <a:off x="3825940" y="6185764"/>
                <a:ext cx="2882007" cy="461665"/>
              </a:xfrm>
              <a:custGeom>
                <a:avLst/>
                <a:gdLst>
                  <a:gd name="connsiteX0" fmla="*/ 0 w 2882007"/>
                  <a:gd name="connsiteY0" fmla="*/ 0 h 461665"/>
                  <a:gd name="connsiteX1" fmla="*/ 547581 w 2882007"/>
                  <a:gd name="connsiteY1" fmla="*/ 0 h 461665"/>
                  <a:gd name="connsiteX2" fmla="*/ 1037523 w 2882007"/>
                  <a:gd name="connsiteY2" fmla="*/ 0 h 461665"/>
                  <a:gd name="connsiteX3" fmla="*/ 1671564 w 2882007"/>
                  <a:gd name="connsiteY3" fmla="*/ 0 h 461665"/>
                  <a:gd name="connsiteX4" fmla="*/ 2219145 w 2882007"/>
                  <a:gd name="connsiteY4" fmla="*/ 0 h 461665"/>
                  <a:gd name="connsiteX5" fmla="*/ 2882007 w 2882007"/>
                  <a:gd name="connsiteY5" fmla="*/ 0 h 461665"/>
                  <a:gd name="connsiteX6" fmla="*/ 2882007 w 2882007"/>
                  <a:gd name="connsiteY6" fmla="*/ 461665 h 461665"/>
                  <a:gd name="connsiteX7" fmla="*/ 2305606 w 2882007"/>
                  <a:gd name="connsiteY7" fmla="*/ 461665 h 461665"/>
                  <a:gd name="connsiteX8" fmla="*/ 1671564 w 2882007"/>
                  <a:gd name="connsiteY8" fmla="*/ 461665 h 461665"/>
                  <a:gd name="connsiteX9" fmla="*/ 1181623 w 2882007"/>
                  <a:gd name="connsiteY9" fmla="*/ 461665 h 461665"/>
                  <a:gd name="connsiteX10" fmla="*/ 605221 w 2882007"/>
                  <a:gd name="connsiteY10" fmla="*/ 461665 h 461665"/>
                  <a:gd name="connsiteX11" fmla="*/ 0 w 2882007"/>
                  <a:gd name="connsiteY11" fmla="*/ 461665 h 461665"/>
                  <a:gd name="connsiteX12" fmla="*/ 0 w 2882007"/>
                  <a:gd name="connsiteY12" fmla="*/ 0 h 461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882007" h="461665" extrusionOk="0">
                    <a:moveTo>
                      <a:pt x="0" y="0"/>
                    </a:moveTo>
                    <a:cubicBezTo>
                      <a:pt x="187258" y="-59481"/>
                      <a:pt x="343822" y="44521"/>
                      <a:pt x="547581" y="0"/>
                    </a:cubicBezTo>
                    <a:cubicBezTo>
                      <a:pt x="751340" y="-44521"/>
                      <a:pt x="794238" y="42668"/>
                      <a:pt x="1037523" y="0"/>
                    </a:cubicBezTo>
                    <a:cubicBezTo>
                      <a:pt x="1280808" y="-42668"/>
                      <a:pt x="1423518" y="51291"/>
                      <a:pt x="1671564" y="0"/>
                    </a:cubicBezTo>
                    <a:cubicBezTo>
                      <a:pt x="1919610" y="-51291"/>
                      <a:pt x="2026509" y="44838"/>
                      <a:pt x="2219145" y="0"/>
                    </a:cubicBezTo>
                    <a:cubicBezTo>
                      <a:pt x="2411781" y="-44838"/>
                      <a:pt x="2585190" y="68203"/>
                      <a:pt x="2882007" y="0"/>
                    </a:cubicBezTo>
                    <a:cubicBezTo>
                      <a:pt x="2929247" y="216469"/>
                      <a:pt x="2838309" y="274171"/>
                      <a:pt x="2882007" y="461665"/>
                    </a:cubicBezTo>
                    <a:cubicBezTo>
                      <a:pt x="2612773" y="526485"/>
                      <a:pt x="2493655" y="406421"/>
                      <a:pt x="2305606" y="461665"/>
                    </a:cubicBezTo>
                    <a:cubicBezTo>
                      <a:pt x="2117557" y="516909"/>
                      <a:pt x="1914833" y="461169"/>
                      <a:pt x="1671564" y="461665"/>
                    </a:cubicBezTo>
                    <a:cubicBezTo>
                      <a:pt x="1428295" y="462161"/>
                      <a:pt x="1368432" y="420136"/>
                      <a:pt x="1181623" y="461665"/>
                    </a:cubicBezTo>
                    <a:cubicBezTo>
                      <a:pt x="994814" y="503194"/>
                      <a:pt x="838707" y="430302"/>
                      <a:pt x="605221" y="461665"/>
                    </a:cubicBezTo>
                    <a:cubicBezTo>
                      <a:pt x="371735" y="493028"/>
                      <a:pt x="206556" y="427258"/>
                      <a:pt x="0" y="461665"/>
                    </a:cubicBezTo>
                    <a:cubicBezTo>
                      <a:pt x="-47736" y="282824"/>
                      <a:pt x="14639" y="135594"/>
                      <a:pt x="0" y="0"/>
                    </a:cubicBezTo>
                    <a:close/>
                  </a:path>
                </a:pathLst>
              </a:custGeom>
              <a:noFill/>
              <a:ln w="19050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Add command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𝑤𝑎𝑖𝑡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21B42B3-8732-A101-1E8C-6DCBEA029E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5940" y="6185764"/>
                <a:ext cx="2882007" cy="461665"/>
              </a:xfrm>
              <a:prstGeom prst="rect">
                <a:avLst/>
              </a:prstGeom>
              <a:blipFill>
                <a:blip r:embed="rId5"/>
                <a:stretch>
                  <a:fillRect l="-2586" t="-2326" b="-16279"/>
                </a:stretch>
              </a:blipFill>
              <a:ln w="19050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2882007"/>
                          <a:gd name="connsiteY0" fmla="*/ 0 h 461665"/>
                          <a:gd name="connsiteX1" fmla="*/ 547581 w 2882007"/>
                          <a:gd name="connsiteY1" fmla="*/ 0 h 461665"/>
                          <a:gd name="connsiteX2" fmla="*/ 1037523 w 2882007"/>
                          <a:gd name="connsiteY2" fmla="*/ 0 h 461665"/>
                          <a:gd name="connsiteX3" fmla="*/ 1671564 w 2882007"/>
                          <a:gd name="connsiteY3" fmla="*/ 0 h 461665"/>
                          <a:gd name="connsiteX4" fmla="*/ 2219145 w 2882007"/>
                          <a:gd name="connsiteY4" fmla="*/ 0 h 461665"/>
                          <a:gd name="connsiteX5" fmla="*/ 2882007 w 2882007"/>
                          <a:gd name="connsiteY5" fmla="*/ 0 h 461665"/>
                          <a:gd name="connsiteX6" fmla="*/ 2882007 w 2882007"/>
                          <a:gd name="connsiteY6" fmla="*/ 461665 h 461665"/>
                          <a:gd name="connsiteX7" fmla="*/ 2305606 w 2882007"/>
                          <a:gd name="connsiteY7" fmla="*/ 461665 h 461665"/>
                          <a:gd name="connsiteX8" fmla="*/ 1671564 w 2882007"/>
                          <a:gd name="connsiteY8" fmla="*/ 461665 h 461665"/>
                          <a:gd name="connsiteX9" fmla="*/ 1181623 w 2882007"/>
                          <a:gd name="connsiteY9" fmla="*/ 461665 h 461665"/>
                          <a:gd name="connsiteX10" fmla="*/ 605221 w 2882007"/>
                          <a:gd name="connsiteY10" fmla="*/ 461665 h 461665"/>
                          <a:gd name="connsiteX11" fmla="*/ 0 w 2882007"/>
                          <a:gd name="connsiteY11" fmla="*/ 461665 h 461665"/>
                          <a:gd name="connsiteX12" fmla="*/ 0 w 2882007"/>
                          <a:gd name="connsiteY12" fmla="*/ 0 h 46166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882007" h="461665" extrusionOk="0">
                            <a:moveTo>
                              <a:pt x="0" y="0"/>
                            </a:moveTo>
                            <a:cubicBezTo>
                              <a:pt x="187258" y="-59481"/>
                              <a:pt x="343822" y="44521"/>
                              <a:pt x="547581" y="0"/>
                            </a:cubicBezTo>
                            <a:cubicBezTo>
                              <a:pt x="751340" y="-44521"/>
                              <a:pt x="794238" y="42668"/>
                              <a:pt x="1037523" y="0"/>
                            </a:cubicBezTo>
                            <a:cubicBezTo>
                              <a:pt x="1280808" y="-42668"/>
                              <a:pt x="1423518" y="51291"/>
                              <a:pt x="1671564" y="0"/>
                            </a:cubicBezTo>
                            <a:cubicBezTo>
                              <a:pt x="1919610" y="-51291"/>
                              <a:pt x="2026509" y="44838"/>
                              <a:pt x="2219145" y="0"/>
                            </a:cubicBezTo>
                            <a:cubicBezTo>
                              <a:pt x="2411781" y="-44838"/>
                              <a:pt x="2585190" y="68203"/>
                              <a:pt x="2882007" y="0"/>
                            </a:cubicBezTo>
                            <a:cubicBezTo>
                              <a:pt x="2929247" y="216469"/>
                              <a:pt x="2838309" y="274171"/>
                              <a:pt x="2882007" y="461665"/>
                            </a:cubicBezTo>
                            <a:cubicBezTo>
                              <a:pt x="2612773" y="526485"/>
                              <a:pt x="2493655" y="406421"/>
                              <a:pt x="2305606" y="461665"/>
                            </a:cubicBezTo>
                            <a:cubicBezTo>
                              <a:pt x="2117557" y="516909"/>
                              <a:pt x="1914833" y="461169"/>
                              <a:pt x="1671564" y="461665"/>
                            </a:cubicBezTo>
                            <a:cubicBezTo>
                              <a:pt x="1428295" y="462161"/>
                              <a:pt x="1368432" y="420136"/>
                              <a:pt x="1181623" y="461665"/>
                            </a:cubicBezTo>
                            <a:cubicBezTo>
                              <a:pt x="994814" y="503194"/>
                              <a:pt x="838707" y="430302"/>
                              <a:pt x="605221" y="461665"/>
                            </a:cubicBezTo>
                            <a:cubicBezTo>
                              <a:pt x="371735" y="493028"/>
                              <a:pt x="206556" y="427258"/>
                              <a:pt x="0" y="461665"/>
                            </a:cubicBezTo>
                            <a:cubicBezTo>
                              <a:pt x="-47736" y="282824"/>
                              <a:pt x="14639" y="13559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01A9EE39-B446-5612-DD7E-0048C5E93F35}"/>
              </a:ext>
            </a:extLst>
          </p:cNvPr>
          <p:cNvSpPr txBox="1"/>
          <p:nvPr/>
        </p:nvSpPr>
        <p:spPr>
          <a:xfrm>
            <a:off x="7065072" y="6185764"/>
            <a:ext cx="4958409" cy="461665"/>
          </a:xfrm>
          <a:prstGeom prst="rect">
            <a:avLst/>
          </a:prstGeom>
          <a:solidFill>
            <a:srgbClr val="FF0000">
              <a:alpha val="24259"/>
            </a:srgbClr>
          </a:solidFill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b="1" dirty="0"/>
              <a:t>Challenge:</a:t>
            </a:r>
            <a:r>
              <a:rPr lang="en-US" dirty="0"/>
              <a:t> curse of dimensionality</a:t>
            </a:r>
          </a:p>
        </p:txBody>
      </p:sp>
    </p:spTree>
    <p:extLst>
      <p:ext uri="{BB962C8B-B14F-4D97-AF65-F5344CB8AC3E}">
        <p14:creationId xmlns:p14="http://schemas.microsoft.com/office/powerpoint/2010/main" val="4195578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1" y="479425"/>
            <a:ext cx="7255313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/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MRS Survey Recap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D3B59D-DA5A-8CE5-8063-CA14EFB5733F}"/>
              </a:ext>
            </a:extLst>
          </p:cNvPr>
          <p:cNvGrpSpPr/>
          <p:nvPr/>
        </p:nvGrpSpPr>
        <p:grpSpPr>
          <a:xfrm>
            <a:off x="213039" y="1631950"/>
            <a:ext cx="7702512" cy="4775816"/>
            <a:chOff x="1299493" y="1340679"/>
            <a:chExt cx="7702512" cy="4775816"/>
          </a:xfrm>
        </p:grpSpPr>
        <p:pic>
          <p:nvPicPr>
            <p:cNvPr id="11" name="Picture 2" descr="MIT CSAIL Research Abstracts">
              <a:extLst>
                <a:ext uri="{FF2B5EF4-FFF2-40B4-BE49-F238E27FC236}">
                  <a16:creationId xmlns:a16="http://schemas.microsoft.com/office/drawing/2014/main" id="{77FFDDC3-CE57-2B3D-0511-38DC2505D8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50749" y="3429000"/>
              <a:ext cx="2870695" cy="2153021"/>
            </a:xfrm>
            <a:custGeom>
              <a:avLst/>
              <a:gdLst>
                <a:gd name="connsiteX0" fmla="*/ 0 w 2870695"/>
                <a:gd name="connsiteY0" fmla="*/ 0 h 2153021"/>
                <a:gd name="connsiteX1" fmla="*/ 602846 w 2870695"/>
                <a:gd name="connsiteY1" fmla="*/ 0 h 2153021"/>
                <a:gd name="connsiteX2" fmla="*/ 1119571 w 2870695"/>
                <a:gd name="connsiteY2" fmla="*/ 0 h 2153021"/>
                <a:gd name="connsiteX3" fmla="*/ 1636296 w 2870695"/>
                <a:gd name="connsiteY3" fmla="*/ 0 h 2153021"/>
                <a:gd name="connsiteX4" fmla="*/ 2239142 w 2870695"/>
                <a:gd name="connsiteY4" fmla="*/ 0 h 2153021"/>
                <a:gd name="connsiteX5" fmla="*/ 2870695 w 2870695"/>
                <a:gd name="connsiteY5" fmla="*/ 0 h 2153021"/>
                <a:gd name="connsiteX6" fmla="*/ 2870695 w 2870695"/>
                <a:gd name="connsiteY6" fmla="*/ 473665 h 2153021"/>
                <a:gd name="connsiteX7" fmla="*/ 2870695 w 2870695"/>
                <a:gd name="connsiteY7" fmla="*/ 947329 h 2153021"/>
                <a:gd name="connsiteX8" fmla="*/ 2870695 w 2870695"/>
                <a:gd name="connsiteY8" fmla="*/ 1442524 h 2153021"/>
                <a:gd name="connsiteX9" fmla="*/ 2870695 w 2870695"/>
                <a:gd name="connsiteY9" fmla="*/ 2153021 h 2153021"/>
                <a:gd name="connsiteX10" fmla="*/ 2382677 w 2870695"/>
                <a:gd name="connsiteY10" fmla="*/ 2153021 h 2153021"/>
                <a:gd name="connsiteX11" fmla="*/ 1808538 w 2870695"/>
                <a:gd name="connsiteY11" fmla="*/ 2153021 h 2153021"/>
                <a:gd name="connsiteX12" fmla="*/ 1176985 w 2870695"/>
                <a:gd name="connsiteY12" fmla="*/ 2153021 h 2153021"/>
                <a:gd name="connsiteX13" fmla="*/ 602846 w 2870695"/>
                <a:gd name="connsiteY13" fmla="*/ 2153021 h 2153021"/>
                <a:gd name="connsiteX14" fmla="*/ 0 w 2870695"/>
                <a:gd name="connsiteY14" fmla="*/ 2153021 h 2153021"/>
                <a:gd name="connsiteX15" fmla="*/ 0 w 2870695"/>
                <a:gd name="connsiteY15" fmla="*/ 1571705 h 2153021"/>
                <a:gd name="connsiteX16" fmla="*/ 0 w 2870695"/>
                <a:gd name="connsiteY16" fmla="*/ 1033450 h 2153021"/>
                <a:gd name="connsiteX17" fmla="*/ 0 w 2870695"/>
                <a:gd name="connsiteY17" fmla="*/ 559785 h 2153021"/>
                <a:gd name="connsiteX18" fmla="*/ 0 w 2870695"/>
                <a:gd name="connsiteY18" fmla="*/ 0 h 215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70695" h="2153021" extrusionOk="0">
                  <a:moveTo>
                    <a:pt x="0" y="0"/>
                  </a:moveTo>
                  <a:cubicBezTo>
                    <a:pt x="155561" y="-10833"/>
                    <a:pt x="389656" y="55512"/>
                    <a:pt x="602846" y="0"/>
                  </a:cubicBezTo>
                  <a:cubicBezTo>
                    <a:pt x="816036" y="-55512"/>
                    <a:pt x="962404" y="42583"/>
                    <a:pt x="1119571" y="0"/>
                  </a:cubicBezTo>
                  <a:cubicBezTo>
                    <a:pt x="1276739" y="-42583"/>
                    <a:pt x="1510564" y="39326"/>
                    <a:pt x="1636296" y="0"/>
                  </a:cubicBezTo>
                  <a:cubicBezTo>
                    <a:pt x="1762028" y="-39326"/>
                    <a:pt x="1969434" y="67936"/>
                    <a:pt x="2239142" y="0"/>
                  </a:cubicBezTo>
                  <a:cubicBezTo>
                    <a:pt x="2508850" y="-67936"/>
                    <a:pt x="2593285" y="10485"/>
                    <a:pt x="2870695" y="0"/>
                  </a:cubicBezTo>
                  <a:cubicBezTo>
                    <a:pt x="2918316" y="189155"/>
                    <a:pt x="2836699" y="295633"/>
                    <a:pt x="2870695" y="473665"/>
                  </a:cubicBezTo>
                  <a:cubicBezTo>
                    <a:pt x="2904691" y="651697"/>
                    <a:pt x="2870085" y="772183"/>
                    <a:pt x="2870695" y="947329"/>
                  </a:cubicBezTo>
                  <a:cubicBezTo>
                    <a:pt x="2871305" y="1122475"/>
                    <a:pt x="2857570" y="1316146"/>
                    <a:pt x="2870695" y="1442524"/>
                  </a:cubicBezTo>
                  <a:cubicBezTo>
                    <a:pt x="2883820" y="1568903"/>
                    <a:pt x="2847308" y="1925265"/>
                    <a:pt x="2870695" y="2153021"/>
                  </a:cubicBezTo>
                  <a:cubicBezTo>
                    <a:pt x="2690835" y="2194167"/>
                    <a:pt x="2556190" y="2120624"/>
                    <a:pt x="2382677" y="2153021"/>
                  </a:cubicBezTo>
                  <a:cubicBezTo>
                    <a:pt x="2209164" y="2185418"/>
                    <a:pt x="1969826" y="2123209"/>
                    <a:pt x="1808538" y="2153021"/>
                  </a:cubicBezTo>
                  <a:cubicBezTo>
                    <a:pt x="1647250" y="2182833"/>
                    <a:pt x="1324835" y="2139611"/>
                    <a:pt x="1176985" y="2153021"/>
                  </a:cubicBezTo>
                  <a:cubicBezTo>
                    <a:pt x="1029135" y="2166431"/>
                    <a:pt x="772903" y="2127457"/>
                    <a:pt x="602846" y="2153021"/>
                  </a:cubicBezTo>
                  <a:cubicBezTo>
                    <a:pt x="432789" y="2178585"/>
                    <a:pt x="159738" y="2139265"/>
                    <a:pt x="0" y="2153021"/>
                  </a:cubicBezTo>
                  <a:cubicBezTo>
                    <a:pt x="-8247" y="2016902"/>
                    <a:pt x="18269" y="1695117"/>
                    <a:pt x="0" y="1571705"/>
                  </a:cubicBezTo>
                  <a:cubicBezTo>
                    <a:pt x="-18269" y="1448293"/>
                    <a:pt x="18391" y="1145954"/>
                    <a:pt x="0" y="1033450"/>
                  </a:cubicBezTo>
                  <a:cubicBezTo>
                    <a:pt x="-18391" y="920946"/>
                    <a:pt x="36214" y="725858"/>
                    <a:pt x="0" y="559785"/>
                  </a:cubicBezTo>
                  <a:cubicBezTo>
                    <a:pt x="-36214" y="393712"/>
                    <a:pt x="37525" y="192557"/>
                    <a:pt x="0" y="0"/>
                  </a:cubicBezTo>
                  <a:close/>
                </a:path>
              </a:pathLst>
            </a:custGeom>
            <a:noFill/>
            <a:ln w="190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0394004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6" descr="Three black drones flying in formation over a green field with a sunset in  the background | Premium AI-generated image">
              <a:extLst>
                <a:ext uri="{FF2B5EF4-FFF2-40B4-BE49-F238E27FC236}">
                  <a16:creationId xmlns:a16="http://schemas.microsoft.com/office/drawing/2014/main" id="{20328A3A-3253-7AFF-BB98-65D9F84B8B9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24" r="10524"/>
            <a:stretch/>
          </p:blipFill>
          <p:spPr bwMode="auto">
            <a:xfrm>
              <a:off x="2036129" y="3429000"/>
              <a:ext cx="3033132" cy="2159542"/>
            </a:xfrm>
            <a:custGeom>
              <a:avLst/>
              <a:gdLst>
                <a:gd name="connsiteX0" fmla="*/ 0 w 3033132"/>
                <a:gd name="connsiteY0" fmla="*/ 0 h 2159542"/>
                <a:gd name="connsiteX1" fmla="*/ 475191 w 3033132"/>
                <a:gd name="connsiteY1" fmla="*/ 0 h 2159542"/>
                <a:gd name="connsiteX2" fmla="*/ 889719 w 3033132"/>
                <a:gd name="connsiteY2" fmla="*/ 0 h 2159542"/>
                <a:gd name="connsiteX3" fmla="*/ 1455903 w 3033132"/>
                <a:gd name="connsiteY3" fmla="*/ 0 h 2159542"/>
                <a:gd name="connsiteX4" fmla="*/ 1931094 w 3033132"/>
                <a:gd name="connsiteY4" fmla="*/ 0 h 2159542"/>
                <a:gd name="connsiteX5" fmla="*/ 2406285 w 3033132"/>
                <a:gd name="connsiteY5" fmla="*/ 0 h 2159542"/>
                <a:gd name="connsiteX6" fmla="*/ 3033132 w 3033132"/>
                <a:gd name="connsiteY6" fmla="*/ 0 h 2159542"/>
                <a:gd name="connsiteX7" fmla="*/ 3033132 w 3033132"/>
                <a:gd name="connsiteY7" fmla="*/ 496695 h 2159542"/>
                <a:gd name="connsiteX8" fmla="*/ 3033132 w 3033132"/>
                <a:gd name="connsiteY8" fmla="*/ 1036580 h 2159542"/>
                <a:gd name="connsiteX9" fmla="*/ 3033132 w 3033132"/>
                <a:gd name="connsiteY9" fmla="*/ 1533275 h 2159542"/>
                <a:gd name="connsiteX10" fmla="*/ 3033132 w 3033132"/>
                <a:gd name="connsiteY10" fmla="*/ 2159542 h 2159542"/>
                <a:gd name="connsiteX11" fmla="*/ 2527610 w 3033132"/>
                <a:gd name="connsiteY11" fmla="*/ 2159542 h 2159542"/>
                <a:gd name="connsiteX12" fmla="*/ 2052419 w 3033132"/>
                <a:gd name="connsiteY12" fmla="*/ 2159542 h 2159542"/>
                <a:gd name="connsiteX13" fmla="*/ 1486235 w 3033132"/>
                <a:gd name="connsiteY13" fmla="*/ 2159542 h 2159542"/>
                <a:gd name="connsiteX14" fmla="*/ 920050 w 3033132"/>
                <a:gd name="connsiteY14" fmla="*/ 2159542 h 2159542"/>
                <a:gd name="connsiteX15" fmla="*/ 475191 w 3033132"/>
                <a:gd name="connsiteY15" fmla="*/ 2159542 h 2159542"/>
                <a:gd name="connsiteX16" fmla="*/ 0 w 3033132"/>
                <a:gd name="connsiteY16" fmla="*/ 2159542 h 2159542"/>
                <a:gd name="connsiteX17" fmla="*/ 0 w 3033132"/>
                <a:gd name="connsiteY17" fmla="*/ 1576466 h 2159542"/>
                <a:gd name="connsiteX18" fmla="*/ 0 w 3033132"/>
                <a:gd name="connsiteY18" fmla="*/ 1101366 h 2159542"/>
                <a:gd name="connsiteX19" fmla="*/ 0 w 3033132"/>
                <a:gd name="connsiteY19" fmla="*/ 604672 h 2159542"/>
                <a:gd name="connsiteX20" fmla="*/ 0 w 3033132"/>
                <a:gd name="connsiteY20" fmla="*/ 0 h 2159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033132" h="2159542" extrusionOk="0">
                  <a:moveTo>
                    <a:pt x="0" y="0"/>
                  </a:moveTo>
                  <a:cubicBezTo>
                    <a:pt x="173442" y="-20243"/>
                    <a:pt x="261786" y="25584"/>
                    <a:pt x="475191" y="0"/>
                  </a:cubicBezTo>
                  <a:cubicBezTo>
                    <a:pt x="688596" y="-25584"/>
                    <a:pt x="783761" y="8214"/>
                    <a:pt x="889719" y="0"/>
                  </a:cubicBezTo>
                  <a:cubicBezTo>
                    <a:pt x="995677" y="-8214"/>
                    <a:pt x="1313993" y="30568"/>
                    <a:pt x="1455903" y="0"/>
                  </a:cubicBezTo>
                  <a:cubicBezTo>
                    <a:pt x="1597813" y="-30568"/>
                    <a:pt x="1814419" y="26527"/>
                    <a:pt x="1931094" y="0"/>
                  </a:cubicBezTo>
                  <a:cubicBezTo>
                    <a:pt x="2047769" y="-26527"/>
                    <a:pt x="2258548" y="19763"/>
                    <a:pt x="2406285" y="0"/>
                  </a:cubicBezTo>
                  <a:cubicBezTo>
                    <a:pt x="2554022" y="-19763"/>
                    <a:pt x="2849761" y="4184"/>
                    <a:pt x="3033132" y="0"/>
                  </a:cubicBezTo>
                  <a:cubicBezTo>
                    <a:pt x="3074962" y="155383"/>
                    <a:pt x="2978043" y="255708"/>
                    <a:pt x="3033132" y="496695"/>
                  </a:cubicBezTo>
                  <a:cubicBezTo>
                    <a:pt x="3088221" y="737682"/>
                    <a:pt x="2971378" y="879307"/>
                    <a:pt x="3033132" y="1036580"/>
                  </a:cubicBezTo>
                  <a:cubicBezTo>
                    <a:pt x="3094886" y="1193854"/>
                    <a:pt x="2985819" y="1433862"/>
                    <a:pt x="3033132" y="1533275"/>
                  </a:cubicBezTo>
                  <a:cubicBezTo>
                    <a:pt x="3080445" y="1632689"/>
                    <a:pt x="2986296" y="1933368"/>
                    <a:pt x="3033132" y="2159542"/>
                  </a:cubicBezTo>
                  <a:cubicBezTo>
                    <a:pt x="2805623" y="2214277"/>
                    <a:pt x="2659059" y="2107878"/>
                    <a:pt x="2527610" y="2159542"/>
                  </a:cubicBezTo>
                  <a:cubicBezTo>
                    <a:pt x="2396161" y="2211206"/>
                    <a:pt x="2243078" y="2108696"/>
                    <a:pt x="2052419" y="2159542"/>
                  </a:cubicBezTo>
                  <a:cubicBezTo>
                    <a:pt x="1861760" y="2210388"/>
                    <a:pt x="1696255" y="2117099"/>
                    <a:pt x="1486235" y="2159542"/>
                  </a:cubicBezTo>
                  <a:cubicBezTo>
                    <a:pt x="1276215" y="2201985"/>
                    <a:pt x="1074135" y="2126214"/>
                    <a:pt x="920050" y="2159542"/>
                  </a:cubicBezTo>
                  <a:cubicBezTo>
                    <a:pt x="765965" y="2192870"/>
                    <a:pt x="634565" y="2121857"/>
                    <a:pt x="475191" y="2159542"/>
                  </a:cubicBezTo>
                  <a:cubicBezTo>
                    <a:pt x="315817" y="2197227"/>
                    <a:pt x="185094" y="2112313"/>
                    <a:pt x="0" y="2159542"/>
                  </a:cubicBezTo>
                  <a:cubicBezTo>
                    <a:pt x="-20136" y="2037892"/>
                    <a:pt x="60061" y="1797485"/>
                    <a:pt x="0" y="1576466"/>
                  </a:cubicBezTo>
                  <a:cubicBezTo>
                    <a:pt x="-60061" y="1355447"/>
                    <a:pt x="55092" y="1207877"/>
                    <a:pt x="0" y="1101366"/>
                  </a:cubicBezTo>
                  <a:cubicBezTo>
                    <a:pt x="-55092" y="994855"/>
                    <a:pt x="50959" y="727089"/>
                    <a:pt x="0" y="604672"/>
                  </a:cubicBezTo>
                  <a:cubicBezTo>
                    <a:pt x="-50959" y="482255"/>
                    <a:pt x="55567" y="156201"/>
                    <a:pt x="0" y="0"/>
                  </a:cubicBezTo>
                  <a:close/>
                </a:path>
              </a:pathLst>
            </a:custGeom>
            <a:noFill/>
            <a:ln w="190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8" descr="Assembly Robots | Robots.com | Robots.com">
              <a:extLst>
                <a:ext uri="{FF2B5EF4-FFF2-40B4-BE49-F238E27FC236}">
                  <a16:creationId xmlns:a16="http://schemas.microsoft.com/office/drawing/2014/main" id="{DF97DDEA-D411-5E4C-249A-743D8ECD1E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24" r="10524"/>
            <a:stretch/>
          </p:blipFill>
          <p:spPr bwMode="auto">
            <a:xfrm>
              <a:off x="2036129" y="1340679"/>
              <a:ext cx="3033132" cy="2022033"/>
            </a:xfrm>
            <a:custGeom>
              <a:avLst/>
              <a:gdLst>
                <a:gd name="connsiteX0" fmla="*/ 0 w 3033132"/>
                <a:gd name="connsiteY0" fmla="*/ 0 h 2022033"/>
                <a:gd name="connsiteX1" fmla="*/ 475191 w 3033132"/>
                <a:gd name="connsiteY1" fmla="*/ 0 h 2022033"/>
                <a:gd name="connsiteX2" fmla="*/ 950381 w 3033132"/>
                <a:gd name="connsiteY2" fmla="*/ 0 h 2022033"/>
                <a:gd name="connsiteX3" fmla="*/ 1395241 w 3033132"/>
                <a:gd name="connsiteY3" fmla="*/ 0 h 2022033"/>
                <a:gd name="connsiteX4" fmla="*/ 1870431 w 3033132"/>
                <a:gd name="connsiteY4" fmla="*/ 0 h 2022033"/>
                <a:gd name="connsiteX5" fmla="*/ 2315291 w 3033132"/>
                <a:gd name="connsiteY5" fmla="*/ 0 h 2022033"/>
                <a:gd name="connsiteX6" fmla="*/ 3033132 w 3033132"/>
                <a:gd name="connsiteY6" fmla="*/ 0 h 2022033"/>
                <a:gd name="connsiteX7" fmla="*/ 3033132 w 3033132"/>
                <a:gd name="connsiteY7" fmla="*/ 485288 h 2022033"/>
                <a:gd name="connsiteX8" fmla="*/ 3033132 w 3033132"/>
                <a:gd name="connsiteY8" fmla="*/ 1031237 h 2022033"/>
                <a:gd name="connsiteX9" fmla="*/ 3033132 w 3033132"/>
                <a:gd name="connsiteY9" fmla="*/ 1516525 h 2022033"/>
                <a:gd name="connsiteX10" fmla="*/ 3033132 w 3033132"/>
                <a:gd name="connsiteY10" fmla="*/ 2022033 h 2022033"/>
                <a:gd name="connsiteX11" fmla="*/ 2497279 w 3033132"/>
                <a:gd name="connsiteY11" fmla="*/ 2022033 h 2022033"/>
                <a:gd name="connsiteX12" fmla="*/ 2022088 w 3033132"/>
                <a:gd name="connsiteY12" fmla="*/ 2022033 h 2022033"/>
                <a:gd name="connsiteX13" fmla="*/ 1577229 w 3033132"/>
                <a:gd name="connsiteY13" fmla="*/ 2022033 h 2022033"/>
                <a:gd name="connsiteX14" fmla="*/ 1011044 w 3033132"/>
                <a:gd name="connsiteY14" fmla="*/ 2022033 h 2022033"/>
                <a:gd name="connsiteX15" fmla="*/ 596516 w 3033132"/>
                <a:gd name="connsiteY15" fmla="*/ 2022033 h 2022033"/>
                <a:gd name="connsiteX16" fmla="*/ 0 w 3033132"/>
                <a:gd name="connsiteY16" fmla="*/ 2022033 h 2022033"/>
                <a:gd name="connsiteX17" fmla="*/ 0 w 3033132"/>
                <a:gd name="connsiteY17" fmla="*/ 1476084 h 2022033"/>
                <a:gd name="connsiteX18" fmla="*/ 0 w 3033132"/>
                <a:gd name="connsiteY18" fmla="*/ 1031237 h 2022033"/>
                <a:gd name="connsiteX19" fmla="*/ 0 w 3033132"/>
                <a:gd name="connsiteY19" fmla="*/ 566169 h 2022033"/>
                <a:gd name="connsiteX20" fmla="*/ 0 w 3033132"/>
                <a:gd name="connsiteY20" fmla="*/ 0 h 20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033132" h="2022033" extrusionOk="0">
                  <a:moveTo>
                    <a:pt x="0" y="0"/>
                  </a:moveTo>
                  <a:cubicBezTo>
                    <a:pt x="205571" y="-15713"/>
                    <a:pt x="292764" y="14721"/>
                    <a:pt x="475191" y="0"/>
                  </a:cubicBezTo>
                  <a:cubicBezTo>
                    <a:pt x="657618" y="-14721"/>
                    <a:pt x="841360" y="10812"/>
                    <a:pt x="950381" y="0"/>
                  </a:cubicBezTo>
                  <a:cubicBezTo>
                    <a:pt x="1059402" y="-10812"/>
                    <a:pt x="1218987" y="51786"/>
                    <a:pt x="1395241" y="0"/>
                  </a:cubicBezTo>
                  <a:cubicBezTo>
                    <a:pt x="1571495" y="-51786"/>
                    <a:pt x="1642099" y="35394"/>
                    <a:pt x="1870431" y="0"/>
                  </a:cubicBezTo>
                  <a:cubicBezTo>
                    <a:pt x="2098763" y="-35394"/>
                    <a:pt x="2143884" y="8541"/>
                    <a:pt x="2315291" y="0"/>
                  </a:cubicBezTo>
                  <a:cubicBezTo>
                    <a:pt x="2486698" y="-8541"/>
                    <a:pt x="2888172" y="47329"/>
                    <a:pt x="3033132" y="0"/>
                  </a:cubicBezTo>
                  <a:cubicBezTo>
                    <a:pt x="3063581" y="180565"/>
                    <a:pt x="3016853" y="269251"/>
                    <a:pt x="3033132" y="485288"/>
                  </a:cubicBezTo>
                  <a:cubicBezTo>
                    <a:pt x="3049411" y="701325"/>
                    <a:pt x="2973081" y="802573"/>
                    <a:pt x="3033132" y="1031237"/>
                  </a:cubicBezTo>
                  <a:cubicBezTo>
                    <a:pt x="3093183" y="1259901"/>
                    <a:pt x="3015588" y="1321499"/>
                    <a:pt x="3033132" y="1516525"/>
                  </a:cubicBezTo>
                  <a:cubicBezTo>
                    <a:pt x="3050676" y="1711551"/>
                    <a:pt x="3022374" y="1911289"/>
                    <a:pt x="3033132" y="2022033"/>
                  </a:cubicBezTo>
                  <a:cubicBezTo>
                    <a:pt x="2836986" y="2024841"/>
                    <a:pt x="2759960" y="1966760"/>
                    <a:pt x="2497279" y="2022033"/>
                  </a:cubicBezTo>
                  <a:cubicBezTo>
                    <a:pt x="2234598" y="2077306"/>
                    <a:pt x="2190276" y="2018034"/>
                    <a:pt x="2022088" y="2022033"/>
                  </a:cubicBezTo>
                  <a:cubicBezTo>
                    <a:pt x="1853900" y="2026032"/>
                    <a:pt x="1682315" y="1984176"/>
                    <a:pt x="1577229" y="2022033"/>
                  </a:cubicBezTo>
                  <a:cubicBezTo>
                    <a:pt x="1472143" y="2059890"/>
                    <a:pt x="1233928" y="1985678"/>
                    <a:pt x="1011044" y="2022033"/>
                  </a:cubicBezTo>
                  <a:cubicBezTo>
                    <a:pt x="788161" y="2058388"/>
                    <a:pt x="746167" y="2001058"/>
                    <a:pt x="596516" y="2022033"/>
                  </a:cubicBezTo>
                  <a:cubicBezTo>
                    <a:pt x="446865" y="2043008"/>
                    <a:pt x="137754" y="1968997"/>
                    <a:pt x="0" y="2022033"/>
                  </a:cubicBezTo>
                  <a:cubicBezTo>
                    <a:pt x="-23800" y="1825098"/>
                    <a:pt x="4350" y="1631642"/>
                    <a:pt x="0" y="1476084"/>
                  </a:cubicBezTo>
                  <a:cubicBezTo>
                    <a:pt x="-4350" y="1320526"/>
                    <a:pt x="46375" y="1133425"/>
                    <a:pt x="0" y="1031237"/>
                  </a:cubicBezTo>
                  <a:cubicBezTo>
                    <a:pt x="-46375" y="929049"/>
                    <a:pt x="29805" y="777246"/>
                    <a:pt x="0" y="566169"/>
                  </a:cubicBezTo>
                  <a:cubicBezTo>
                    <a:pt x="-29805" y="355092"/>
                    <a:pt x="39743" y="273237"/>
                    <a:pt x="0" y="0"/>
                  </a:cubicBezTo>
                  <a:close/>
                </a:path>
              </a:pathLst>
            </a:custGeom>
            <a:noFill/>
            <a:ln w="190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4141620443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 descr="How Will Robots Impact Warehouse Design?">
              <a:extLst>
                <a:ext uri="{FF2B5EF4-FFF2-40B4-BE49-F238E27FC236}">
                  <a16:creationId xmlns:a16="http://schemas.microsoft.com/office/drawing/2014/main" id="{1469FECA-C482-704B-F920-24DE3C9B90D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5673"/>
            <a:stretch/>
          </p:blipFill>
          <p:spPr bwMode="auto">
            <a:xfrm>
              <a:off x="5150750" y="1340679"/>
              <a:ext cx="2870694" cy="2022033"/>
            </a:xfrm>
            <a:custGeom>
              <a:avLst/>
              <a:gdLst>
                <a:gd name="connsiteX0" fmla="*/ 0 w 2870694"/>
                <a:gd name="connsiteY0" fmla="*/ 0 h 2022033"/>
                <a:gd name="connsiteX1" fmla="*/ 516725 w 2870694"/>
                <a:gd name="connsiteY1" fmla="*/ 0 h 2022033"/>
                <a:gd name="connsiteX2" fmla="*/ 1033450 w 2870694"/>
                <a:gd name="connsiteY2" fmla="*/ 0 h 2022033"/>
                <a:gd name="connsiteX3" fmla="*/ 1578882 w 2870694"/>
                <a:gd name="connsiteY3" fmla="*/ 0 h 2022033"/>
                <a:gd name="connsiteX4" fmla="*/ 2124314 w 2870694"/>
                <a:gd name="connsiteY4" fmla="*/ 0 h 2022033"/>
                <a:gd name="connsiteX5" fmla="*/ 2870694 w 2870694"/>
                <a:gd name="connsiteY5" fmla="*/ 0 h 2022033"/>
                <a:gd name="connsiteX6" fmla="*/ 2870694 w 2870694"/>
                <a:gd name="connsiteY6" fmla="*/ 505508 h 2022033"/>
                <a:gd name="connsiteX7" fmla="*/ 2870694 w 2870694"/>
                <a:gd name="connsiteY7" fmla="*/ 950356 h 2022033"/>
                <a:gd name="connsiteX8" fmla="*/ 2870694 w 2870694"/>
                <a:gd name="connsiteY8" fmla="*/ 1415423 h 2022033"/>
                <a:gd name="connsiteX9" fmla="*/ 2870694 w 2870694"/>
                <a:gd name="connsiteY9" fmla="*/ 2022033 h 2022033"/>
                <a:gd name="connsiteX10" fmla="*/ 2239141 w 2870694"/>
                <a:gd name="connsiteY10" fmla="*/ 2022033 h 2022033"/>
                <a:gd name="connsiteX11" fmla="*/ 1693709 w 2870694"/>
                <a:gd name="connsiteY11" fmla="*/ 2022033 h 2022033"/>
                <a:gd name="connsiteX12" fmla="*/ 1119571 w 2870694"/>
                <a:gd name="connsiteY12" fmla="*/ 2022033 h 2022033"/>
                <a:gd name="connsiteX13" fmla="*/ 631553 w 2870694"/>
                <a:gd name="connsiteY13" fmla="*/ 2022033 h 2022033"/>
                <a:gd name="connsiteX14" fmla="*/ 0 w 2870694"/>
                <a:gd name="connsiteY14" fmla="*/ 2022033 h 2022033"/>
                <a:gd name="connsiteX15" fmla="*/ 0 w 2870694"/>
                <a:gd name="connsiteY15" fmla="*/ 1536745 h 2022033"/>
                <a:gd name="connsiteX16" fmla="*/ 0 w 2870694"/>
                <a:gd name="connsiteY16" fmla="*/ 1051457 h 2022033"/>
                <a:gd name="connsiteX17" fmla="*/ 0 w 2870694"/>
                <a:gd name="connsiteY17" fmla="*/ 606610 h 2022033"/>
                <a:gd name="connsiteX18" fmla="*/ 0 w 2870694"/>
                <a:gd name="connsiteY18" fmla="*/ 0 h 20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70694" h="2022033" extrusionOk="0">
                  <a:moveTo>
                    <a:pt x="0" y="0"/>
                  </a:moveTo>
                  <a:cubicBezTo>
                    <a:pt x="135559" y="-25298"/>
                    <a:pt x="319820" y="55876"/>
                    <a:pt x="516725" y="0"/>
                  </a:cubicBezTo>
                  <a:cubicBezTo>
                    <a:pt x="713630" y="-55876"/>
                    <a:pt x="835400" y="30379"/>
                    <a:pt x="1033450" y="0"/>
                  </a:cubicBezTo>
                  <a:cubicBezTo>
                    <a:pt x="1231501" y="-30379"/>
                    <a:pt x="1373636" y="44870"/>
                    <a:pt x="1578882" y="0"/>
                  </a:cubicBezTo>
                  <a:cubicBezTo>
                    <a:pt x="1784128" y="-44870"/>
                    <a:pt x="1954444" y="12307"/>
                    <a:pt x="2124314" y="0"/>
                  </a:cubicBezTo>
                  <a:cubicBezTo>
                    <a:pt x="2294184" y="-12307"/>
                    <a:pt x="2659520" y="5418"/>
                    <a:pt x="2870694" y="0"/>
                  </a:cubicBezTo>
                  <a:cubicBezTo>
                    <a:pt x="2918855" y="130981"/>
                    <a:pt x="2843575" y="261224"/>
                    <a:pt x="2870694" y="505508"/>
                  </a:cubicBezTo>
                  <a:cubicBezTo>
                    <a:pt x="2897813" y="749792"/>
                    <a:pt x="2849184" y="811959"/>
                    <a:pt x="2870694" y="950356"/>
                  </a:cubicBezTo>
                  <a:cubicBezTo>
                    <a:pt x="2892204" y="1088753"/>
                    <a:pt x="2818146" y="1288164"/>
                    <a:pt x="2870694" y="1415423"/>
                  </a:cubicBezTo>
                  <a:cubicBezTo>
                    <a:pt x="2923242" y="1542682"/>
                    <a:pt x="2814697" y="1777880"/>
                    <a:pt x="2870694" y="2022033"/>
                  </a:cubicBezTo>
                  <a:cubicBezTo>
                    <a:pt x="2665306" y="2040059"/>
                    <a:pt x="2425298" y="1946517"/>
                    <a:pt x="2239141" y="2022033"/>
                  </a:cubicBezTo>
                  <a:cubicBezTo>
                    <a:pt x="2052984" y="2097549"/>
                    <a:pt x="1818398" y="1994635"/>
                    <a:pt x="1693709" y="2022033"/>
                  </a:cubicBezTo>
                  <a:cubicBezTo>
                    <a:pt x="1569020" y="2049431"/>
                    <a:pt x="1308626" y="1959787"/>
                    <a:pt x="1119571" y="2022033"/>
                  </a:cubicBezTo>
                  <a:cubicBezTo>
                    <a:pt x="930516" y="2084279"/>
                    <a:pt x="869188" y="1985127"/>
                    <a:pt x="631553" y="2022033"/>
                  </a:cubicBezTo>
                  <a:cubicBezTo>
                    <a:pt x="393918" y="2058939"/>
                    <a:pt x="284196" y="1971937"/>
                    <a:pt x="0" y="2022033"/>
                  </a:cubicBezTo>
                  <a:cubicBezTo>
                    <a:pt x="-5678" y="1816187"/>
                    <a:pt x="53421" y="1762988"/>
                    <a:pt x="0" y="1536745"/>
                  </a:cubicBezTo>
                  <a:cubicBezTo>
                    <a:pt x="-53421" y="1310502"/>
                    <a:pt x="6831" y="1149430"/>
                    <a:pt x="0" y="1051457"/>
                  </a:cubicBezTo>
                  <a:cubicBezTo>
                    <a:pt x="-6831" y="953484"/>
                    <a:pt x="49015" y="811944"/>
                    <a:pt x="0" y="606610"/>
                  </a:cubicBezTo>
                  <a:cubicBezTo>
                    <a:pt x="-49015" y="401276"/>
                    <a:pt x="51943" y="182154"/>
                    <a:pt x="0" y="0"/>
                  </a:cubicBezTo>
                  <a:close/>
                </a:path>
              </a:pathLst>
            </a:custGeom>
            <a:noFill/>
            <a:ln w="190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392217171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E09C76C-C365-5032-653D-A91BBC504495}"/>
                </a:ext>
              </a:extLst>
            </p:cNvPr>
            <p:cNvSpPr txBox="1"/>
            <p:nvPr/>
          </p:nvSpPr>
          <p:spPr>
            <a:xfrm>
              <a:off x="1299493" y="5654830"/>
              <a:ext cx="770251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1" dirty="0"/>
                <a:t>A group ( &gt;1 ) of robots with a common objective </a:t>
              </a:r>
            </a:p>
          </p:txBody>
        </p:sp>
      </p:grpSp>
      <p:pic>
        <p:nvPicPr>
          <p:cNvPr id="16" name="Picture 2" descr="Multi-robot exploration in task allocation problem | Applied Intelligence">
            <a:extLst>
              <a:ext uri="{FF2B5EF4-FFF2-40B4-BE49-F238E27FC236}">
                <a16:creationId xmlns:a16="http://schemas.microsoft.com/office/drawing/2014/main" id="{DBFDA7F7-F281-41D5-FB11-6F2BCCFE0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9452" y="2858484"/>
            <a:ext cx="2873756" cy="1980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Multi-Robot Motion Planning">
            <a:extLst>
              <a:ext uri="{FF2B5EF4-FFF2-40B4-BE49-F238E27FC236}">
                <a16:creationId xmlns:a16="http://schemas.microsoft.com/office/drawing/2014/main" id="{0DBB7E3D-C658-8FFC-6E99-682626925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8792" y="241866"/>
            <a:ext cx="2468344" cy="2466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82B662B-EDA9-FE7E-F809-3D2F621AA19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r="33999"/>
          <a:stretch/>
        </p:blipFill>
        <p:spPr>
          <a:xfrm>
            <a:off x="8515604" y="5209779"/>
            <a:ext cx="3465110" cy="1152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04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C43C61-9FFC-C47B-C93B-A57230BE7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3911F002-5BA5-701E-D49A-DCA642C5F5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09952675-783C-7A96-D198-DA308687B5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0F370D4D-9CE5-C83A-9BA5-983B022232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Conflict Based Search (CBS)</a:t>
            </a:r>
          </a:p>
        </p:txBody>
      </p:sp>
      <p:pic>
        <p:nvPicPr>
          <p:cNvPr id="50178" name="Picture 2">
            <a:extLst>
              <a:ext uri="{FF2B5EF4-FFF2-40B4-BE49-F238E27FC236}">
                <a16:creationId xmlns:a16="http://schemas.microsoft.com/office/drawing/2014/main" id="{4470056A-3360-2E8D-FA9F-2AA147046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011"/>
          <a:stretch/>
        </p:blipFill>
        <p:spPr bwMode="auto">
          <a:xfrm>
            <a:off x="170686" y="1327090"/>
            <a:ext cx="4059937" cy="5396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180" name="Picture 4">
            <a:extLst>
              <a:ext uri="{FF2B5EF4-FFF2-40B4-BE49-F238E27FC236}">
                <a16:creationId xmlns:a16="http://schemas.microsoft.com/office/drawing/2014/main" id="{D66C6BEF-8C8F-8778-B64E-2C47AC4B3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3440" y="3105812"/>
            <a:ext cx="3412991" cy="209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182" name="Picture 6">
            <a:extLst>
              <a:ext uri="{FF2B5EF4-FFF2-40B4-BE49-F238E27FC236}">
                <a16:creationId xmlns:a16="http://schemas.microsoft.com/office/drawing/2014/main" id="{7F27F802-76F6-2588-165C-1A4A3DC54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8561" y="2811819"/>
            <a:ext cx="3992753" cy="3992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0481889-4236-C6D6-1DB2-622140B4005F}"/>
                  </a:ext>
                </a:extLst>
              </p:cNvPr>
              <p:cNvSpPr txBox="1"/>
              <p:nvPr/>
            </p:nvSpPr>
            <p:spPr>
              <a:xfrm>
                <a:off x="4278361" y="1985174"/>
                <a:ext cx="77429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Constraint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(agent can’t occupy vertex at time)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0481889-4236-C6D6-1DB2-622140B400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8361" y="1985174"/>
                <a:ext cx="7742953" cy="461665"/>
              </a:xfrm>
              <a:prstGeom prst="rect">
                <a:avLst/>
              </a:prstGeom>
              <a:blipFill>
                <a:blip r:embed="rId6"/>
                <a:stretch>
                  <a:fillRect l="-1146" t="-10811" r="-327" b="-270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DCB879-5ABB-80BB-887D-BE98CBBCD795}"/>
                  </a:ext>
                </a:extLst>
              </p:cNvPr>
              <p:cNvSpPr txBox="1"/>
              <p:nvPr/>
            </p:nvSpPr>
            <p:spPr>
              <a:xfrm>
                <a:off x="4278361" y="1452828"/>
                <a:ext cx="8109528" cy="4914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Conflict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(agent 1 and 2 occupy vertex at time)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DCB879-5ABB-80BB-887D-BE98CBBCD7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8361" y="1452828"/>
                <a:ext cx="8109528" cy="491417"/>
              </a:xfrm>
              <a:prstGeom prst="rect">
                <a:avLst/>
              </a:prstGeom>
              <a:blipFill>
                <a:blip r:embed="rId7"/>
                <a:stretch>
                  <a:fillRect l="-1094" t="-10000" r="-156" b="-1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2C6D70AA-75FB-7DFD-77A5-AF2772C45C19}"/>
              </a:ext>
            </a:extLst>
          </p:cNvPr>
          <p:cNvSpPr/>
          <p:nvPr/>
        </p:nvSpPr>
        <p:spPr bwMode="auto">
          <a:xfrm>
            <a:off x="616598" y="3429000"/>
            <a:ext cx="3350953" cy="1533144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47644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499959-DE7E-2A0D-42CC-A9D16B320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62806BB-014B-0A73-2E03-42C73AB32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04E69172-2CB6-30F6-8480-02D4EF02FC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91264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0A173510-4CFE-4C61-0089-4FA95B7140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69054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A* Recap Video</a:t>
            </a:r>
          </a:p>
        </p:txBody>
      </p:sp>
      <p:pic>
        <p:nvPicPr>
          <p:cNvPr id="4" name="Online Media 3" descr="A* Pathfinding (E01: algorithm explanation)">
            <a:hlinkClick r:id="" action="ppaction://media"/>
            <a:extLst>
              <a:ext uri="{FF2B5EF4-FFF2-40B4-BE49-F238E27FC236}">
                <a16:creationId xmlns:a16="http://schemas.microsoft.com/office/drawing/2014/main" id="{E14D71AA-D8C4-57D8-B72E-10B778D38EA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3048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03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A022D-B5A6-FF8D-6452-5036D7AD3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E8D6275B-1749-8BA7-B451-04969FA76E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E314C5B-47C2-D49C-EC68-35620C2435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91264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2CBE90CE-BD7F-0C3E-B6FB-7776FF4737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69054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D* and D* Lite</a:t>
            </a:r>
          </a:p>
        </p:txBody>
      </p:sp>
      <p:pic>
        <p:nvPicPr>
          <p:cNvPr id="51202" name="Picture 2">
            <a:extLst>
              <a:ext uri="{FF2B5EF4-FFF2-40B4-BE49-F238E27FC236}">
                <a16:creationId xmlns:a16="http://schemas.microsoft.com/office/drawing/2014/main" id="{6243BA66-2E44-C697-A6F4-6A47137D1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764" y="1580044"/>
            <a:ext cx="4523232" cy="4523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3D7FA2-55E7-D734-3C6E-985DA80A9EE0}"/>
              </a:ext>
            </a:extLst>
          </p:cNvPr>
          <p:cNvSpPr txBox="1"/>
          <p:nvPr/>
        </p:nvSpPr>
        <p:spPr>
          <a:xfrm>
            <a:off x="5345310" y="1243017"/>
            <a:ext cx="668819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/>
              <a:t>Two separate lists maintained:</a:t>
            </a:r>
          </a:p>
          <a:p>
            <a:r>
              <a:rPr lang="en-US" sz="2000" dirty="0"/>
              <a:t>“</a:t>
            </a:r>
            <a:r>
              <a:rPr lang="en-US" sz="2000" b="1" dirty="0"/>
              <a:t>G</a:t>
            </a:r>
            <a:r>
              <a:rPr lang="en-US" sz="2000" dirty="0"/>
              <a:t>” score = Cost to connect the starting point to the current point</a:t>
            </a:r>
          </a:p>
          <a:p>
            <a:endParaRPr lang="en-US" sz="2000" dirty="0"/>
          </a:p>
          <a:p>
            <a:r>
              <a:rPr lang="en-US" sz="2000" dirty="0"/>
              <a:t>“</a:t>
            </a:r>
            <a:r>
              <a:rPr lang="en-US" sz="2000" b="1" dirty="0"/>
              <a:t>RHS</a:t>
            </a:r>
            <a:r>
              <a:rPr lang="en-US" sz="2000" dirty="0"/>
              <a:t>” score = Connection cost from current node to next node, inf. for obstacle; aka one-step lookahead cost</a:t>
            </a:r>
          </a:p>
          <a:p>
            <a:endParaRPr lang="en-US" sz="2000" u="sng" dirty="0"/>
          </a:p>
          <a:p>
            <a:r>
              <a:rPr lang="en-US" sz="2000" dirty="0">
                <a:sym typeface="Wingdings" pitchFamily="2" charset="2"/>
              </a:rPr>
              <a:t></a:t>
            </a:r>
            <a:r>
              <a:rPr lang="en-US" sz="2000" dirty="0"/>
              <a:t>when G(s) /=/ RHS(s), queue for update.</a:t>
            </a:r>
          </a:p>
          <a:p>
            <a:endParaRPr lang="en-US" sz="2000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3C6F01-8790-F894-12D1-BD589BF837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309" y="3888255"/>
            <a:ext cx="4720008" cy="221502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449697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09BB53-4456-FCA5-D68A-780725855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BA367160-9C97-0B37-F09A-F8379EFBE4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EAD820E6-6897-8104-6357-F982399588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91264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3249E9A-3E3E-77DB-23CC-DACA0B3938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69054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D* and D* Lite</a:t>
            </a:r>
          </a:p>
        </p:txBody>
      </p:sp>
      <p:pic>
        <p:nvPicPr>
          <p:cNvPr id="51204" name="Picture 4">
            <a:extLst>
              <a:ext uri="{FF2B5EF4-FFF2-40B4-BE49-F238E27FC236}">
                <a16:creationId xmlns:a16="http://schemas.microsoft.com/office/drawing/2014/main" id="{FB4B9AFF-5D23-D9ED-4FDD-3B93A353F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941" y="1580044"/>
            <a:ext cx="4523232" cy="4523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29F341-8DF0-203B-615E-0298DD03B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764" y="1580044"/>
            <a:ext cx="4523232" cy="4523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711FA0-CE9D-16FA-558C-1324463D587F}"/>
              </a:ext>
            </a:extLst>
          </p:cNvPr>
          <p:cNvSpPr txBox="1"/>
          <p:nvPr/>
        </p:nvSpPr>
        <p:spPr>
          <a:xfrm>
            <a:off x="1755648" y="6074267"/>
            <a:ext cx="1572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plan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11E96A-E762-9DFA-D5AB-2A181CA0CECB}"/>
              </a:ext>
            </a:extLst>
          </p:cNvPr>
          <p:cNvSpPr txBox="1"/>
          <p:nvPr/>
        </p:nvSpPr>
        <p:spPr>
          <a:xfrm>
            <a:off x="7394534" y="6074266"/>
            <a:ext cx="3198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Obstacle encountered</a:t>
            </a:r>
          </a:p>
        </p:txBody>
      </p:sp>
    </p:spTree>
    <p:extLst>
      <p:ext uri="{BB962C8B-B14F-4D97-AF65-F5344CB8AC3E}">
        <p14:creationId xmlns:p14="http://schemas.microsoft.com/office/powerpoint/2010/main" val="16439624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83D70-0DFA-737A-B87B-E7C66B4047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B6758D6D-A3D1-CC6C-09BB-C737B1296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097C2FF0-9433-7AED-6A87-847E2287F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91264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25EDCB2B-2E89-FA28-35B3-14863E21BA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69054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D* and D* Lite</a:t>
            </a:r>
          </a:p>
        </p:txBody>
      </p:sp>
      <p:pic>
        <p:nvPicPr>
          <p:cNvPr id="51204" name="Picture 4">
            <a:extLst>
              <a:ext uri="{FF2B5EF4-FFF2-40B4-BE49-F238E27FC236}">
                <a16:creationId xmlns:a16="http://schemas.microsoft.com/office/drawing/2014/main" id="{13BFCAC8-5B95-F9E2-5B0B-4C4EAB57C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51" y="1580044"/>
            <a:ext cx="4523232" cy="4523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EA2BEEFE-8B3C-EE2E-6608-251F30CC4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941" y="1580044"/>
            <a:ext cx="4523232" cy="4523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1681B2-AABC-FAC5-476B-DE81A52243E1}"/>
              </a:ext>
            </a:extLst>
          </p:cNvPr>
          <p:cNvSpPr txBox="1"/>
          <p:nvPr/>
        </p:nvSpPr>
        <p:spPr>
          <a:xfrm>
            <a:off x="1129363" y="6074267"/>
            <a:ext cx="3198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Obstacle encountered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3FEE84-10D0-D70B-CBC8-7BEB236AAB9B}"/>
              </a:ext>
            </a:extLst>
          </p:cNvPr>
          <p:cNvSpPr txBox="1"/>
          <p:nvPr/>
        </p:nvSpPr>
        <p:spPr>
          <a:xfrm>
            <a:off x="7864328" y="6074267"/>
            <a:ext cx="2000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 updated</a:t>
            </a:r>
          </a:p>
        </p:txBody>
      </p:sp>
    </p:spTree>
    <p:extLst>
      <p:ext uri="{BB962C8B-B14F-4D97-AF65-F5344CB8AC3E}">
        <p14:creationId xmlns:p14="http://schemas.microsoft.com/office/powerpoint/2010/main" val="19265574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55041-032F-4734-5C78-47E3D7DA3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14F49A52-D542-88FC-A469-4268FC38DA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837ED30-F68F-1C18-085E-1C7876FC01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91264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A9B276D-0062-3637-A805-DCED44B744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69054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D* and D* Lite</a:t>
            </a:r>
          </a:p>
        </p:txBody>
      </p:sp>
      <p:pic>
        <p:nvPicPr>
          <p:cNvPr id="53250" name="Picture 2">
            <a:extLst>
              <a:ext uri="{FF2B5EF4-FFF2-40B4-BE49-F238E27FC236}">
                <a16:creationId xmlns:a16="http://schemas.microsoft.com/office/drawing/2014/main" id="{CC545918-977D-EB0B-7641-97673D5DD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315" y="1152525"/>
            <a:ext cx="10156738" cy="563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74662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B89B2F-393B-3D54-4C1A-F7370C054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D5EA013A-49FE-A7D2-DC75-5375F33ED8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DEAAF774-BC34-CA6E-5C73-8B130EC5C2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3C02FD1C-DC3F-D6B1-80B5-B0CE7EF93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Contrasting These Approaches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0B2954-6B17-2093-EF4C-9A95E8541C47}"/>
              </a:ext>
            </a:extLst>
          </p:cNvPr>
          <p:cNvSpPr txBox="1"/>
          <p:nvPr/>
        </p:nvSpPr>
        <p:spPr>
          <a:xfrm>
            <a:off x="354681" y="1536174"/>
            <a:ext cx="721543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A* with replanning:</a:t>
            </a:r>
          </a:p>
          <a:p>
            <a:r>
              <a:rPr lang="en-US" b="1" dirty="0"/>
              <a:t>	Initial planning: </a:t>
            </a:r>
            <a:r>
              <a:rPr lang="en-US" dirty="0"/>
              <a:t>A*</a:t>
            </a:r>
          </a:p>
          <a:p>
            <a:r>
              <a:rPr lang="en-US" dirty="0"/>
              <a:t>	</a:t>
            </a:r>
            <a:r>
              <a:rPr lang="en-US" b="1" dirty="0"/>
              <a:t>Replanning: </a:t>
            </a:r>
            <a:r>
              <a:rPr lang="en-US" dirty="0"/>
              <a:t>Re-run A*</a:t>
            </a:r>
          </a:p>
          <a:p>
            <a:r>
              <a:rPr lang="en-US" b="1" dirty="0"/>
              <a:t>	Efficiency: </a:t>
            </a:r>
            <a:r>
              <a:rPr lang="en-US" dirty="0"/>
              <a:t>Poor </a:t>
            </a:r>
          </a:p>
          <a:p>
            <a:r>
              <a:rPr lang="en-US" b="1" dirty="0"/>
              <a:t>	Optimality: </a:t>
            </a:r>
            <a:r>
              <a:rPr lang="en-US" dirty="0"/>
              <a:t>High</a:t>
            </a:r>
            <a:endParaRPr lang="en-US" b="1" dirty="0"/>
          </a:p>
          <a:p>
            <a:r>
              <a:rPr lang="en-US" b="1" dirty="0"/>
              <a:t>D* Lite: </a:t>
            </a:r>
          </a:p>
          <a:p>
            <a:r>
              <a:rPr lang="en-US" b="1" dirty="0"/>
              <a:t>	Initial planning: </a:t>
            </a:r>
            <a:r>
              <a:rPr lang="en-US" dirty="0"/>
              <a:t>A*-</a:t>
            </a:r>
            <a:r>
              <a:rPr lang="en-US" dirty="0" err="1"/>
              <a:t>ish</a:t>
            </a:r>
            <a:r>
              <a:rPr lang="en-US" dirty="0"/>
              <a:t> in reverse</a:t>
            </a:r>
          </a:p>
          <a:p>
            <a:r>
              <a:rPr lang="en-US" dirty="0"/>
              <a:t>	</a:t>
            </a:r>
            <a:r>
              <a:rPr lang="en-US" b="1" dirty="0"/>
              <a:t>Replanning: </a:t>
            </a:r>
            <a:r>
              <a:rPr lang="en-US" dirty="0"/>
              <a:t>Update lookahead cost RHS(s)</a:t>
            </a:r>
          </a:p>
          <a:p>
            <a:r>
              <a:rPr lang="en-US" dirty="0"/>
              <a:t>	</a:t>
            </a:r>
            <a:r>
              <a:rPr lang="en-US" b="1" dirty="0"/>
              <a:t>Efficiency: </a:t>
            </a:r>
            <a:r>
              <a:rPr lang="en-US" dirty="0"/>
              <a:t>High</a:t>
            </a:r>
          </a:p>
          <a:p>
            <a:r>
              <a:rPr lang="en-US" dirty="0"/>
              <a:t>	</a:t>
            </a:r>
            <a:r>
              <a:rPr lang="en-US" b="1" dirty="0"/>
              <a:t>Optimality: </a:t>
            </a:r>
            <a:r>
              <a:rPr lang="en-US" dirty="0"/>
              <a:t>Variable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580A3A-42AB-BACA-59DE-B8AE78FD3D23}"/>
              </a:ext>
            </a:extLst>
          </p:cNvPr>
          <p:cNvSpPr txBox="1"/>
          <p:nvPr/>
        </p:nvSpPr>
        <p:spPr>
          <a:xfrm>
            <a:off x="1898056" y="5958947"/>
            <a:ext cx="8395888" cy="461665"/>
          </a:xfrm>
          <a:custGeom>
            <a:avLst/>
            <a:gdLst>
              <a:gd name="connsiteX0" fmla="*/ 0 w 8395888"/>
              <a:gd name="connsiteY0" fmla="*/ 0 h 461665"/>
              <a:gd name="connsiteX1" fmla="*/ 515747 w 8395888"/>
              <a:gd name="connsiteY1" fmla="*/ 0 h 461665"/>
              <a:gd name="connsiteX2" fmla="*/ 863577 w 8395888"/>
              <a:gd name="connsiteY2" fmla="*/ 0 h 461665"/>
              <a:gd name="connsiteX3" fmla="*/ 1631201 w 8395888"/>
              <a:gd name="connsiteY3" fmla="*/ 0 h 461665"/>
              <a:gd name="connsiteX4" fmla="*/ 2146949 w 8395888"/>
              <a:gd name="connsiteY4" fmla="*/ 0 h 461665"/>
              <a:gd name="connsiteX5" fmla="*/ 2662696 w 8395888"/>
              <a:gd name="connsiteY5" fmla="*/ 0 h 461665"/>
              <a:gd name="connsiteX6" fmla="*/ 3430320 w 8395888"/>
              <a:gd name="connsiteY6" fmla="*/ 0 h 461665"/>
              <a:gd name="connsiteX7" fmla="*/ 3862108 w 8395888"/>
              <a:gd name="connsiteY7" fmla="*/ 0 h 461665"/>
              <a:gd name="connsiteX8" fmla="*/ 4629733 w 8395888"/>
              <a:gd name="connsiteY8" fmla="*/ 0 h 461665"/>
              <a:gd name="connsiteX9" fmla="*/ 5397357 w 8395888"/>
              <a:gd name="connsiteY9" fmla="*/ 0 h 461665"/>
              <a:gd name="connsiteX10" fmla="*/ 5997063 w 8395888"/>
              <a:gd name="connsiteY10" fmla="*/ 0 h 461665"/>
              <a:gd name="connsiteX11" fmla="*/ 6764687 w 8395888"/>
              <a:gd name="connsiteY11" fmla="*/ 0 h 461665"/>
              <a:gd name="connsiteX12" fmla="*/ 7280434 w 8395888"/>
              <a:gd name="connsiteY12" fmla="*/ 0 h 461665"/>
              <a:gd name="connsiteX13" fmla="*/ 7796182 w 8395888"/>
              <a:gd name="connsiteY13" fmla="*/ 0 h 461665"/>
              <a:gd name="connsiteX14" fmla="*/ 8395888 w 8395888"/>
              <a:gd name="connsiteY14" fmla="*/ 0 h 461665"/>
              <a:gd name="connsiteX15" fmla="*/ 8395888 w 8395888"/>
              <a:gd name="connsiteY15" fmla="*/ 461665 h 461665"/>
              <a:gd name="connsiteX16" fmla="*/ 7796182 w 8395888"/>
              <a:gd name="connsiteY16" fmla="*/ 461665 h 461665"/>
              <a:gd name="connsiteX17" fmla="*/ 7028558 w 8395888"/>
              <a:gd name="connsiteY17" fmla="*/ 461665 h 461665"/>
              <a:gd name="connsiteX18" fmla="*/ 6428851 w 8395888"/>
              <a:gd name="connsiteY18" fmla="*/ 461665 h 461665"/>
              <a:gd name="connsiteX19" fmla="*/ 6081022 w 8395888"/>
              <a:gd name="connsiteY19" fmla="*/ 461665 h 461665"/>
              <a:gd name="connsiteX20" fmla="*/ 5649233 w 8395888"/>
              <a:gd name="connsiteY20" fmla="*/ 461665 h 461665"/>
              <a:gd name="connsiteX21" fmla="*/ 4881609 w 8395888"/>
              <a:gd name="connsiteY21" fmla="*/ 461665 h 461665"/>
              <a:gd name="connsiteX22" fmla="*/ 4281903 w 8395888"/>
              <a:gd name="connsiteY22" fmla="*/ 461665 h 461665"/>
              <a:gd name="connsiteX23" fmla="*/ 3850114 w 8395888"/>
              <a:gd name="connsiteY23" fmla="*/ 461665 h 461665"/>
              <a:gd name="connsiteX24" fmla="*/ 3250408 w 8395888"/>
              <a:gd name="connsiteY24" fmla="*/ 461665 h 461665"/>
              <a:gd name="connsiteX25" fmla="*/ 2902578 w 8395888"/>
              <a:gd name="connsiteY25" fmla="*/ 461665 h 461665"/>
              <a:gd name="connsiteX26" fmla="*/ 2554749 w 8395888"/>
              <a:gd name="connsiteY26" fmla="*/ 461665 h 461665"/>
              <a:gd name="connsiteX27" fmla="*/ 1955042 w 8395888"/>
              <a:gd name="connsiteY27" fmla="*/ 461665 h 461665"/>
              <a:gd name="connsiteX28" fmla="*/ 1523254 w 8395888"/>
              <a:gd name="connsiteY28" fmla="*/ 461665 h 461665"/>
              <a:gd name="connsiteX29" fmla="*/ 839589 w 8395888"/>
              <a:gd name="connsiteY29" fmla="*/ 461665 h 461665"/>
              <a:gd name="connsiteX30" fmla="*/ 0 w 8395888"/>
              <a:gd name="connsiteY30" fmla="*/ 461665 h 461665"/>
              <a:gd name="connsiteX31" fmla="*/ 0 w 8395888"/>
              <a:gd name="connsiteY31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8395888" h="461665" extrusionOk="0">
                <a:moveTo>
                  <a:pt x="0" y="0"/>
                </a:moveTo>
                <a:cubicBezTo>
                  <a:pt x="148588" y="-45650"/>
                  <a:pt x="334065" y="48919"/>
                  <a:pt x="515747" y="0"/>
                </a:cubicBezTo>
                <a:cubicBezTo>
                  <a:pt x="697429" y="-48919"/>
                  <a:pt x="721305" y="28878"/>
                  <a:pt x="863577" y="0"/>
                </a:cubicBezTo>
                <a:cubicBezTo>
                  <a:pt x="1005849" y="-28878"/>
                  <a:pt x="1467412" y="66519"/>
                  <a:pt x="1631201" y="0"/>
                </a:cubicBezTo>
                <a:cubicBezTo>
                  <a:pt x="1794990" y="-66519"/>
                  <a:pt x="2029815" y="44774"/>
                  <a:pt x="2146949" y="0"/>
                </a:cubicBezTo>
                <a:cubicBezTo>
                  <a:pt x="2264083" y="-44774"/>
                  <a:pt x="2441957" y="40719"/>
                  <a:pt x="2662696" y="0"/>
                </a:cubicBezTo>
                <a:cubicBezTo>
                  <a:pt x="2883435" y="-40719"/>
                  <a:pt x="3263433" y="52190"/>
                  <a:pt x="3430320" y="0"/>
                </a:cubicBezTo>
                <a:cubicBezTo>
                  <a:pt x="3597207" y="-52190"/>
                  <a:pt x="3723752" y="15973"/>
                  <a:pt x="3862108" y="0"/>
                </a:cubicBezTo>
                <a:cubicBezTo>
                  <a:pt x="4000464" y="-15973"/>
                  <a:pt x="4460920" y="63771"/>
                  <a:pt x="4629733" y="0"/>
                </a:cubicBezTo>
                <a:cubicBezTo>
                  <a:pt x="4798546" y="-63771"/>
                  <a:pt x="5152892" y="87530"/>
                  <a:pt x="5397357" y="0"/>
                </a:cubicBezTo>
                <a:cubicBezTo>
                  <a:pt x="5641822" y="-87530"/>
                  <a:pt x="5820380" y="14098"/>
                  <a:pt x="5997063" y="0"/>
                </a:cubicBezTo>
                <a:cubicBezTo>
                  <a:pt x="6173746" y="-14098"/>
                  <a:pt x="6574672" y="6491"/>
                  <a:pt x="6764687" y="0"/>
                </a:cubicBezTo>
                <a:cubicBezTo>
                  <a:pt x="6954702" y="-6491"/>
                  <a:pt x="7058550" y="52003"/>
                  <a:pt x="7280434" y="0"/>
                </a:cubicBezTo>
                <a:cubicBezTo>
                  <a:pt x="7502318" y="-52003"/>
                  <a:pt x="7691697" y="59805"/>
                  <a:pt x="7796182" y="0"/>
                </a:cubicBezTo>
                <a:cubicBezTo>
                  <a:pt x="7900667" y="-59805"/>
                  <a:pt x="8107151" y="35012"/>
                  <a:pt x="8395888" y="0"/>
                </a:cubicBezTo>
                <a:cubicBezTo>
                  <a:pt x="8448877" y="131310"/>
                  <a:pt x="8371108" y="251861"/>
                  <a:pt x="8395888" y="461665"/>
                </a:cubicBezTo>
                <a:cubicBezTo>
                  <a:pt x="8218617" y="506272"/>
                  <a:pt x="8040165" y="425367"/>
                  <a:pt x="7796182" y="461665"/>
                </a:cubicBezTo>
                <a:cubicBezTo>
                  <a:pt x="7552199" y="497963"/>
                  <a:pt x="7339245" y="426658"/>
                  <a:pt x="7028558" y="461665"/>
                </a:cubicBezTo>
                <a:cubicBezTo>
                  <a:pt x="6717871" y="496672"/>
                  <a:pt x="6638952" y="452718"/>
                  <a:pt x="6428851" y="461665"/>
                </a:cubicBezTo>
                <a:cubicBezTo>
                  <a:pt x="6218750" y="470612"/>
                  <a:pt x="6222545" y="437880"/>
                  <a:pt x="6081022" y="461665"/>
                </a:cubicBezTo>
                <a:cubicBezTo>
                  <a:pt x="5939499" y="485450"/>
                  <a:pt x="5757118" y="453784"/>
                  <a:pt x="5649233" y="461665"/>
                </a:cubicBezTo>
                <a:cubicBezTo>
                  <a:pt x="5541348" y="469546"/>
                  <a:pt x="5106535" y="427202"/>
                  <a:pt x="4881609" y="461665"/>
                </a:cubicBezTo>
                <a:cubicBezTo>
                  <a:pt x="4656683" y="496128"/>
                  <a:pt x="4508739" y="400185"/>
                  <a:pt x="4281903" y="461665"/>
                </a:cubicBezTo>
                <a:cubicBezTo>
                  <a:pt x="4055067" y="523145"/>
                  <a:pt x="3945634" y="413051"/>
                  <a:pt x="3850114" y="461665"/>
                </a:cubicBezTo>
                <a:cubicBezTo>
                  <a:pt x="3754594" y="510279"/>
                  <a:pt x="3516231" y="459478"/>
                  <a:pt x="3250408" y="461665"/>
                </a:cubicBezTo>
                <a:cubicBezTo>
                  <a:pt x="2984585" y="463852"/>
                  <a:pt x="3014846" y="446031"/>
                  <a:pt x="2902578" y="461665"/>
                </a:cubicBezTo>
                <a:cubicBezTo>
                  <a:pt x="2790310" y="477299"/>
                  <a:pt x="2664931" y="426639"/>
                  <a:pt x="2554749" y="461665"/>
                </a:cubicBezTo>
                <a:cubicBezTo>
                  <a:pt x="2444567" y="496691"/>
                  <a:pt x="2125729" y="391781"/>
                  <a:pt x="1955042" y="461665"/>
                </a:cubicBezTo>
                <a:cubicBezTo>
                  <a:pt x="1784355" y="531549"/>
                  <a:pt x="1619212" y="449620"/>
                  <a:pt x="1523254" y="461665"/>
                </a:cubicBezTo>
                <a:cubicBezTo>
                  <a:pt x="1427296" y="473710"/>
                  <a:pt x="985138" y="422039"/>
                  <a:pt x="839589" y="461665"/>
                </a:cubicBezTo>
                <a:cubicBezTo>
                  <a:pt x="694041" y="501291"/>
                  <a:pt x="415829" y="362542"/>
                  <a:pt x="0" y="461665"/>
                </a:cubicBezTo>
                <a:cubicBezTo>
                  <a:pt x="-39809" y="284554"/>
                  <a:pt x="50270" y="208070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dirty="0"/>
              <a:t>D* Lite for mostly dynamic environments, A* for mostly static</a:t>
            </a:r>
          </a:p>
        </p:txBody>
      </p:sp>
    </p:spTree>
    <p:extLst>
      <p:ext uri="{BB962C8B-B14F-4D97-AF65-F5344CB8AC3E}">
        <p14:creationId xmlns:p14="http://schemas.microsoft.com/office/powerpoint/2010/main" val="645871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8FF191-6A55-C3F8-96C8-72121567FC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1028CB4-E569-5B4C-D159-1D2045F9EA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853C12D-FED4-46AD-6F62-9F5F11F8DF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1069052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12C2B58F-5483-6C0F-6BF4-64EAE9E3F1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69054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Sampling-based Methods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2154E7-30C9-FD9A-5B1F-5176A08D67D4}"/>
              </a:ext>
            </a:extLst>
          </p:cNvPr>
          <p:cNvSpPr txBox="1"/>
          <p:nvPr/>
        </p:nvSpPr>
        <p:spPr>
          <a:xfrm>
            <a:off x="1505712" y="2274838"/>
            <a:ext cx="91805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do we do if we have no grid, or the required grid dimensions make computation infeasible, or we have many degrees of freedom?</a:t>
            </a:r>
          </a:p>
          <a:p>
            <a:endParaRPr lang="en-US" dirty="0"/>
          </a:p>
          <a:p>
            <a:r>
              <a:rPr lang="en-US" dirty="0"/>
              <a:t>Succinctly: Sampling-based methods are good </a:t>
            </a:r>
            <a:r>
              <a:rPr lang="en-US" b="1" dirty="0"/>
              <a:t>for large-scale, continuous environments with high-dimensional robots</a:t>
            </a:r>
          </a:p>
        </p:txBody>
      </p:sp>
    </p:spTree>
    <p:extLst>
      <p:ext uri="{BB962C8B-B14F-4D97-AF65-F5344CB8AC3E}">
        <p14:creationId xmlns:p14="http://schemas.microsoft.com/office/powerpoint/2010/main" val="11035087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F6C74D-42C0-1B8F-9B19-E3600ABB2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9000C1EC-F496-C161-E633-A43280B734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942AB6E6-BCEC-7F3F-5DF5-46BF60C455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1069052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8FA78401-9615-2F28-B28D-0C3CEB769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1069054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Probabilistic Roadmap (PRM)</a:t>
            </a:r>
          </a:p>
        </p:txBody>
      </p:sp>
      <p:pic>
        <p:nvPicPr>
          <p:cNvPr id="30722" name="Picture 2">
            <a:extLst>
              <a:ext uri="{FF2B5EF4-FFF2-40B4-BE49-F238E27FC236}">
                <a16:creationId xmlns:a16="http://schemas.microsoft.com/office/drawing/2014/main" id="{14D03C59-1CAD-FF70-2F1F-05AB73361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583" y="1435835"/>
            <a:ext cx="8768834" cy="510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5027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7FB9D-877C-7B76-8F04-72D7CCE21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48003B45-4A68-DB32-3830-E403D248AD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A4B1E081-48A0-49F5-7963-80D0155541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6553DB5B-3959-DD3F-688C-DBEC8AC5A0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PRM</a:t>
            </a:r>
          </a:p>
        </p:txBody>
      </p:sp>
      <p:pic>
        <p:nvPicPr>
          <p:cNvPr id="30722" name="Picture 2">
            <a:extLst>
              <a:ext uri="{FF2B5EF4-FFF2-40B4-BE49-F238E27FC236}">
                <a16:creationId xmlns:a16="http://schemas.microsoft.com/office/drawing/2014/main" id="{569864C0-1DB3-6166-4C2F-E7B917528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583" y="1435835"/>
            <a:ext cx="8768834" cy="510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D52023DB-9855-B65A-C00B-D26BE8034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582" y="1435835"/>
            <a:ext cx="8706216" cy="510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609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EECD8-4262-D17E-AA98-9C0AB928F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C13C4713-A9C8-ECE8-EAE7-3030EE5C85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C1955F7-2D10-2E7B-FC6D-7A2ED4977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37E6D155-128C-5095-4B8D-23A56A2383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980003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9D376-A003-18EB-2DD4-9D1A915E2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719DEA8-353C-4A82-79BC-F767633876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5C8121FE-E5B2-9E58-3FC7-25AEC59F74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5B375332-7554-5E6B-CBEA-332913FE78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PRM</a:t>
            </a:r>
          </a:p>
        </p:txBody>
      </p:sp>
      <p:pic>
        <p:nvPicPr>
          <p:cNvPr id="30722" name="Picture 2">
            <a:extLst>
              <a:ext uri="{FF2B5EF4-FFF2-40B4-BE49-F238E27FC236}">
                <a16:creationId xmlns:a16="http://schemas.microsoft.com/office/drawing/2014/main" id="{C0BD6762-1E92-658F-8AD4-ACCA02A5F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583" y="1435835"/>
            <a:ext cx="8768834" cy="510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AA76D7F1-148F-A7A8-CB62-A6993CA6B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582" y="1435835"/>
            <a:ext cx="8706216" cy="510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6">
            <a:extLst>
              <a:ext uri="{FF2B5EF4-FFF2-40B4-BE49-F238E27FC236}">
                <a16:creationId xmlns:a16="http://schemas.microsoft.com/office/drawing/2014/main" id="{622C1852-27DF-D05F-481F-081874EDA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202" y="1515905"/>
            <a:ext cx="8473110" cy="5023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34648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F6D9AD-4BD4-4B67-DA3B-5A1DCC214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EE15E0D2-E0C0-DF8C-834B-8DAC3FAA6B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7D9D127-B6DB-427F-5BCB-2F60E130A2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29DDCA14-DFA7-1DF9-764E-B997C481F7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PRM</a:t>
            </a:r>
          </a:p>
        </p:txBody>
      </p:sp>
      <p:pic>
        <p:nvPicPr>
          <p:cNvPr id="30722" name="Picture 2">
            <a:extLst>
              <a:ext uri="{FF2B5EF4-FFF2-40B4-BE49-F238E27FC236}">
                <a16:creationId xmlns:a16="http://schemas.microsoft.com/office/drawing/2014/main" id="{69FA647C-4C3E-4EC7-1D8E-D5F968C2F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583" y="1435835"/>
            <a:ext cx="8768834" cy="510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00BE27F8-173A-7015-C788-B31C41F28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582" y="1435835"/>
            <a:ext cx="8706216" cy="510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6">
            <a:extLst>
              <a:ext uri="{FF2B5EF4-FFF2-40B4-BE49-F238E27FC236}">
                <a16:creationId xmlns:a16="http://schemas.microsoft.com/office/drawing/2014/main" id="{7D560E57-ECF0-4B81-BEAA-2E31F67C9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202" y="1515905"/>
            <a:ext cx="8473110" cy="5023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8">
            <a:extLst>
              <a:ext uri="{FF2B5EF4-FFF2-40B4-BE49-F238E27FC236}">
                <a16:creationId xmlns:a16="http://schemas.microsoft.com/office/drawing/2014/main" id="{8F4DF2D9-4531-AFD4-7ED3-78110710ED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581" y="1511215"/>
            <a:ext cx="8535731" cy="502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5311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8132C4-6FA0-DFC0-DD87-A37FFB1C4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9D3FB6A-0C2D-C5BE-921C-C80DBA3EE0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D1574CFB-ACDF-34AC-2734-F82AF56E7E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D8F7D01-AED0-4872-CCD6-8F261AA253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RRT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7BFB67-4AA9-386E-E472-54FB224BDD07}"/>
              </a:ext>
            </a:extLst>
          </p:cNvPr>
          <p:cNvSpPr txBox="1"/>
          <p:nvPr/>
        </p:nvSpPr>
        <p:spPr>
          <a:xfrm>
            <a:off x="-5189208" y="7182597"/>
            <a:ext cx="62327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theclassytim.medium.com</a:t>
            </a:r>
            <a:r>
              <a:rPr lang="en-US" dirty="0"/>
              <a:t>/robotic-path-planning-rrt-and-rrt-212319121378</a:t>
            </a:r>
          </a:p>
        </p:txBody>
      </p:sp>
      <p:pic>
        <p:nvPicPr>
          <p:cNvPr id="20484" name="Picture 4">
            <a:extLst>
              <a:ext uri="{FF2B5EF4-FFF2-40B4-BE49-F238E27FC236}">
                <a16:creationId xmlns:a16="http://schemas.microsoft.com/office/drawing/2014/main" id="{17736577-9A70-A704-25F3-93557E5503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15" t="11033" r="21524" b="25005"/>
          <a:stretch/>
        </p:blipFill>
        <p:spPr bwMode="auto">
          <a:xfrm>
            <a:off x="491364" y="1353638"/>
            <a:ext cx="4797327" cy="494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RRT, RRT* &amp; Random Trees">
            <a:extLst>
              <a:ext uri="{FF2B5EF4-FFF2-40B4-BE49-F238E27FC236}">
                <a16:creationId xmlns:a16="http://schemas.microsoft.com/office/drawing/2014/main" id="{68C40D65-B25C-81D8-6750-6DAB40DA51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38" b="12974"/>
          <a:stretch/>
        </p:blipFill>
        <p:spPr bwMode="auto">
          <a:xfrm>
            <a:off x="-2520283" y="8202007"/>
            <a:ext cx="10820623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87524D3-A670-4F79-2686-ED348BEEEF27}"/>
                  </a:ext>
                </a:extLst>
              </p:cNvPr>
              <p:cNvSpPr txBox="1"/>
              <p:nvPr/>
            </p:nvSpPr>
            <p:spPr>
              <a:xfrm>
                <a:off x="5649695" y="3040657"/>
                <a:ext cx="420685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Initial position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87524D3-A670-4F79-2686-ED348BEEEF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9695" y="3040657"/>
                <a:ext cx="4206857" cy="461665"/>
              </a:xfrm>
              <a:prstGeom prst="rect">
                <a:avLst/>
              </a:prstGeom>
              <a:blipFill>
                <a:blip r:embed="rId5"/>
                <a:stretch>
                  <a:fillRect l="-2102" t="-10811" b="-270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3B1B5B4-291F-F8FF-6DC1-3924A1DE0C3F}"/>
                  </a:ext>
                </a:extLst>
              </p:cNvPr>
              <p:cNvSpPr txBox="1"/>
              <p:nvPr/>
            </p:nvSpPr>
            <p:spPr>
              <a:xfrm>
                <a:off x="5630779" y="3549947"/>
                <a:ext cx="42502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Target position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3B1B5B4-291F-F8FF-6DC1-3924A1DE0C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0779" y="3549947"/>
                <a:ext cx="4250202" cy="461665"/>
              </a:xfrm>
              <a:prstGeom prst="rect">
                <a:avLst/>
              </a:prstGeom>
              <a:blipFill>
                <a:blip r:embed="rId6"/>
                <a:stretch>
                  <a:fillRect l="-2381" t="-10811" b="-270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37E3141-D7C4-092C-B902-AAF7D709D070}"/>
              </a:ext>
            </a:extLst>
          </p:cNvPr>
          <p:cNvSpPr txBox="1"/>
          <p:nvPr/>
        </p:nvSpPr>
        <p:spPr>
          <a:xfrm>
            <a:off x="5649695" y="1790441"/>
            <a:ext cx="654230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Instead of a discretized grid, positions are sampled from the continuous state space</a:t>
            </a:r>
          </a:p>
          <a:p>
            <a:r>
              <a:rPr lang="en-US" sz="1800" dirty="0"/>
              <a:t>(grid in images shown for visualization only)</a:t>
            </a:r>
          </a:p>
        </p:txBody>
      </p:sp>
    </p:spTree>
    <p:extLst>
      <p:ext uri="{BB962C8B-B14F-4D97-AF65-F5344CB8AC3E}">
        <p14:creationId xmlns:p14="http://schemas.microsoft.com/office/powerpoint/2010/main" val="26107201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10EDA-A73A-0E87-95CA-FAEA52160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31610B59-B733-834A-3F39-B7FCA53BCD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FBFB2DE-B3DD-D4A3-8B04-25BE43BE1B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DDB6D300-8818-281C-F8B7-0BE92BCD3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RRT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38C774-E705-A1BC-72A3-160421631E80}"/>
              </a:ext>
            </a:extLst>
          </p:cNvPr>
          <p:cNvSpPr txBox="1"/>
          <p:nvPr/>
        </p:nvSpPr>
        <p:spPr>
          <a:xfrm>
            <a:off x="-5189208" y="7182597"/>
            <a:ext cx="62327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theclassytim.medium.com</a:t>
            </a:r>
            <a:r>
              <a:rPr lang="en-US" dirty="0"/>
              <a:t>/robotic-path-planning-rrt-and-rrt-212319121378</a:t>
            </a:r>
          </a:p>
        </p:txBody>
      </p:sp>
      <p:pic>
        <p:nvPicPr>
          <p:cNvPr id="20486" name="Picture 6">
            <a:extLst>
              <a:ext uri="{FF2B5EF4-FFF2-40B4-BE49-F238E27FC236}">
                <a16:creationId xmlns:a16="http://schemas.microsoft.com/office/drawing/2014/main" id="{9A400277-2634-0788-B526-52F60EE9A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56" y="1472343"/>
            <a:ext cx="11232096" cy="374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554554-FFB4-B985-018B-A501F27433D6}"/>
              </a:ext>
            </a:extLst>
          </p:cNvPr>
          <p:cNvSpPr txBox="1"/>
          <p:nvPr/>
        </p:nvSpPr>
        <p:spPr>
          <a:xfrm>
            <a:off x="1400145" y="5692753"/>
            <a:ext cx="10170695" cy="830997"/>
          </a:xfrm>
          <a:custGeom>
            <a:avLst/>
            <a:gdLst>
              <a:gd name="connsiteX0" fmla="*/ 0 w 10170695"/>
              <a:gd name="connsiteY0" fmla="*/ 0 h 830997"/>
              <a:gd name="connsiteX1" fmla="*/ 496569 w 10170695"/>
              <a:gd name="connsiteY1" fmla="*/ 0 h 830997"/>
              <a:gd name="connsiteX2" fmla="*/ 789725 w 10170695"/>
              <a:gd name="connsiteY2" fmla="*/ 0 h 830997"/>
              <a:gd name="connsiteX3" fmla="*/ 1591415 w 10170695"/>
              <a:gd name="connsiteY3" fmla="*/ 0 h 830997"/>
              <a:gd name="connsiteX4" fmla="*/ 2087984 w 10170695"/>
              <a:gd name="connsiteY4" fmla="*/ 0 h 830997"/>
              <a:gd name="connsiteX5" fmla="*/ 2584553 w 10170695"/>
              <a:gd name="connsiteY5" fmla="*/ 0 h 830997"/>
              <a:gd name="connsiteX6" fmla="*/ 3386243 w 10170695"/>
              <a:gd name="connsiteY6" fmla="*/ 0 h 830997"/>
              <a:gd name="connsiteX7" fmla="*/ 3781105 w 10170695"/>
              <a:gd name="connsiteY7" fmla="*/ 0 h 830997"/>
              <a:gd name="connsiteX8" fmla="*/ 4582796 w 10170695"/>
              <a:gd name="connsiteY8" fmla="*/ 0 h 830997"/>
              <a:gd name="connsiteX9" fmla="*/ 5384486 w 10170695"/>
              <a:gd name="connsiteY9" fmla="*/ 0 h 830997"/>
              <a:gd name="connsiteX10" fmla="*/ 5982762 w 10170695"/>
              <a:gd name="connsiteY10" fmla="*/ 0 h 830997"/>
              <a:gd name="connsiteX11" fmla="*/ 6784452 w 10170695"/>
              <a:gd name="connsiteY11" fmla="*/ 0 h 830997"/>
              <a:gd name="connsiteX12" fmla="*/ 7281021 w 10170695"/>
              <a:gd name="connsiteY12" fmla="*/ 0 h 830997"/>
              <a:gd name="connsiteX13" fmla="*/ 7777590 w 10170695"/>
              <a:gd name="connsiteY13" fmla="*/ 0 h 830997"/>
              <a:gd name="connsiteX14" fmla="*/ 8477573 w 10170695"/>
              <a:gd name="connsiteY14" fmla="*/ 0 h 830997"/>
              <a:gd name="connsiteX15" fmla="*/ 8974143 w 10170695"/>
              <a:gd name="connsiteY15" fmla="*/ 0 h 830997"/>
              <a:gd name="connsiteX16" fmla="*/ 10170695 w 10170695"/>
              <a:gd name="connsiteY16" fmla="*/ 0 h 830997"/>
              <a:gd name="connsiteX17" fmla="*/ 10170695 w 10170695"/>
              <a:gd name="connsiteY17" fmla="*/ 432118 h 830997"/>
              <a:gd name="connsiteX18" fmla="*/ 10170695 w 10170695"/>
              <a:gd name="connsiteY18" fmla="*/ 830997 h 830997"/>
              <a:gd name="connsiteX19" fmla="*/ 9470712 w 10170695"/>
              <a:gd name="connsiteY19" fmla="*/ 830997 h 830997"/>
              <a:gd name="connsiteX20" fmla="*/ 9075850 w 10170695"/>
              <a:gd name="connsiteY20" fmla="*/ 830997 h 830997"/>
              <a:gd name="connsiteX21" fmla="*/ 8274160 w 10170695"/>
              <a:gd name="connsiteY21" fmla="*/ 830997 h 830997"/>
              <a:gd name="connsiteX22" fmla="*/ 7675883 w 10170695"/>
              <a:gd name="connsiteY22" fmla="*/ 830997 h 830997"/>
              <a:gd name="connsiteX23" fmla="*/ 7281021 w 10170695"/>
              <a:gd name="connsiteY23" fmla="*/ 830997 h 830997"/>
              <a:gd name="connsiteX24" fmla="*/ 6682745 w 10170695"/>
              <a:gd name="connsiteY24" fmla="*/ 830997 h 830997"/>
              <a:gd name="connsiteX25" fmla="*/ 6389590 w 10170695"/>
              <a:gd name="connsiteY25" fmla="*/ 830997 h 830997"/>
              <a:gd name="connsiteX26" fmla="*/ 6096434 w 10170695"/>
              <a:gd name="connsiteY26" fmla="*/ 830997 h 830997"/>
              <a:gd name="connsiteX27" fmla="*/ 5498158 w 10170695"/>
              <a:gd name="connsiteY27" fmla="*/ 830997 h 830997"/>
              <a:gd name="connsiteX28" fmla="*/ 5103296 w 10170695"/>
              <a:gd name="connsiteY28" fmla="*/ 830997 h 830997"/>
              <a:gd name="connsiteX29" fmla="*/ 4403313 w 10170695"/>
              <a:gd name="connsiteY29" fmla="*/ 830997 h 830997"/>
              <a:gd name="connsiteX30" fmla="*/ 4008450 w 10170695"/>
              <a:gd name="connsiteY30" fmla="*/ 830997 h 830997"/>
              <a:gd name="connsiteX31" fmla="*/ 3308467 w 10170695"/>
              <a:gd name="connsiteY31" fmla="*/ 830997 h 830997"/>
              <a:gd name="connsiteX32" fmla="*/ 3015312 w 10170695"/>
              <a:gd name="connsiteY32" fmla="*/ 830997 h 830997"/>
              <a:gd name="connsiteX33" fmla="*/ 2315329 w 10170695"/>
              <a:gd name="connsiteY33" fmla="*/ 830997 h 830997"/>
              <a:gd name="connsiteX34" fmla="*/ 1920467 w 10170695"/>
              <a:gd name="connsiteY34" fmla="*/ 830997 h 830997"/>
              <a:gd name="connsiteX35" fmla="*/ 1627311 w 10170695"/>
              <a:gd name="connsiteY35" fmla="*/ 830997 h 830997"/>
              <a:gd name="connsiteX36" fmla="*/ 1232449 w 10170695"/>
              <a:gd name="connsiteY36" fmla="*/ 830997 h 830997"/>
              <a:gd name="connsiteX37" fmla="*/ 532466 w 10170695"/>
              <a:gd name="connsiteY37" fmla="*/ 830997 h 830997"/>
              <a:gd name="connsiteX38" fmla="*/ 0 w 10170695"/>
              <a:gd name="connsiteY38" fmla="*/ 830997 h 830997"/>
              <a:gd name="connsiteX39" fmla="*/ 0 w 10170695"/>
              <a:gd name="connsiteY39" fmla="*/ 440428 h 830997"/>
              <a:gd name="connsiteX40" fmla="*/ 0 w 10170695"/>
              <a:gd name="connsiteY40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170695" h="830997" extrusionOk="0">
                <a:moveTo>
                  <a:pt x="0" y="0"/>
                </a:moveTo>
                <a:cubicBezTo>
                  <a:pt x="209971" y="-52334"/>
                  <a:pt x="314719" y="36"/>
                  <a:pt x="496569" y="0"/>
                </a:cubicBezTo>
                <a:cubicBezTo>
                  <a:pt x="678419" y="-36"/>
                  <a:pt x="646509" y="21347"/>
                  <a:pt x="789725" y="0"/>
                </a:cubicBezTo>
                <a:cubicBezTo>
                  <a:pt x="932941" y="-21347"/>
                  <a:pt x="1313058" y="59812"/>
                  <a:pt x="1591415" y="0"/>
                </a:cubicBezTo>
                <a:cubicBezTo>
                  <a:pt x="1869772" y="-59812"/>
                  <a:pt x="1882428" y="23511"/>
                  <a:pt x="2087984" y="0"/>
                </a:cubicBezTo>
                <a:cubicBezTo>
                  <a:pt x="2293540" y="-23511"/>
                  <a:pt x="2363813" y="28240"/>
                  <a:pt x="2584553" y="0"/>
                </a:cubicBezTo>
                <a:cubicBezTo>
                  <a:pt x="2805293" y="-28240"/>
                  <a:pt x="2992358" y="7784"/>
                  <a:pt x="3386243" y="0"/>
                </a:cubicBezTo>
                <a:cubicBezTo>
                  <a:pt x="3780128" y="-7784"/>
                  <a:pt x="3690501" y="8949"/>
                  <a:pt x="3781105" y="0"/>
                </a:cubicBezTo>
                <a:cubicBezTo>
                  <a:pt x="3871709" y="-8949"/>
                  <a:pt x="4407712" y="47701"/>
                  <a:pt x="4582796" y="0"/>
                </a:cubicBezTo>
                <a:cubicBezTo>
                  <a:pt x="4757880" y="-47701"/>
                  <a:pt x="5190934" y="14651"/>
                  <a:pt x="5384486" y="0"/>
                </a:cubicBezTo>
                <a:cubicBezTo>
                  <a:pt x="5578038" y="-14651"/>
                  <a:pt x="5860657" y="70558"/>
                  <a:pt x="5982762" y="0"/>
                </a:cubicBezTo>
                <a:cubicBezTo>
                  <a:pt x="6104867" y="-70558"/>
                  <a:pt x="6606986" y="51627"/>
                  <a:pt x="6784452" y="0"/>
                </a:cubicBezTo>
                <a:cubicBezTo>
                  <a:pt x="6961918" y="-51627"/>
                  <a:pt x="7050525" y="35413"/>
                  <a:pt x="7281021" y="0"/>
                </a:cubicBezTo>
                <a:cubicBezTo>
                  <a:pt x="7511517" y="-35413"/>
                  <a:pt x="7591537" y="23873"/>
                  <a:pt x="7777590" y="0"/>
                </a:cubicBezTo>
                <a:cubicBezTo>
                  <a:pt x="7963643" y="-23873"/>
                  <a:pt x="8325758" y="44052"/>
                  <a:pt x="8477573" y="0"/>
                </a:cubicBezTo>
                <a:cubicBezTo>
                  <a:pt x="8629388" y="-44052"/>
                  <a:pt x="8767917" y="24800"/>
                  <a:pt x="8974143" y="0"/>
                </a:cubicBezTo>
                <a:cubicBezTo>
                  <a:pt x="9180369" y="-24800"/>
                  <a:pt x="9655017" y="39873"/>
                  <a:pt x="10170695" y="0"/>
                </a:cubicBezTo>
                <a:cubicBezTo>
                  <a:pt x="10202121" y="125479"/>
                  <a:pt x="10170035" y="345224"/>
                  <a:pt x="10170695" y="432118"/>
                </a:cubicBezTo>
                <a:cubicBezTo>
                  <a:pt x="10171355" y="519012"/>
                  <a:pt x="10131447" y="700892"/>
                  <a:pt x="10170695" y="830997"/>
                </a:cubicBezTo>
                <a:cubicBezTo>
                  <a:pt x="9873817" y="890219"/>
                  <a:pt x="9643735" y="764067"/>
                  <a:pt x="9470712" y="830997"/>
                </a:cubicBezTo>
                <a:cubicBezTo>
                  <a:pt x="9297689" y="897927"/>
                  <a:pt x="9209252" y="801831"/>
                  <a:pt x="9075850" y="830997"/>
                </a:cubicBezTo>
                <a:cubicBezTo>
                  <a:pt x="8942448" y="860163"/>
                  <a:pt x="8651271" y="789973"/>
                  <a:pt x="8274160" y="830997"/>
                </a:cubicBezTo>
                <a:cubicBezTo>
                  <a:pt x="7897049" y="872021"/>
                  <a:pt x="7879289" y="786898"/>
                  <a:pt x="7675883" y="830997"/>
                </a:cubicBezTo>
                <a:cubicBezTo>
                  <a:pt x="7472477" y="875096"/>
                  <a:pt x="7401349" y="795216"/>
                  <a:pt x="7281021" y="830997"/>
                </a:cubicBezTo>
                <a:cubicBezTo>
                  <a:pt x="7160693" y="866778"/>
                  <a:pt x="6877399" y="799315"/>
                  <a:pt x="6682745" y="830997"/>
                </a:cubicBezTo>
                <a:cubicBezTo>
                  <a:pt x="6488091" y="862679"/>
                  <a:pt x="6470096" y="817740"/>
                  <a:pt x="6389590" y="830997"/>
                </a:cubicBezTo>
                <a:cubicBezTo>
                  <a:pt x="6309085" y="844254"/>
                  <a:pt x="6222102" y="818838"/>
                  <a:pt x="6096434" y="830997"/>
                </a:cubicBezTo>
                <a:cubicBezTo>
                  <a:pt x="5970766" y="843156"/>
                  <a:pt x="5679801" y="820463"/>
                  <a:pt x="5498158" y="830997"/>
                </a:cubicBezTo>
                <a:cubicBezTo>
                  <a:pt x="5316515" y="841531"/>
                  <a:pt x="5289735" y="790827"/>
                  <a:pt x="5103296" y="830997"/>
                </a:cubicBezTo>
                <a:cubicBezTo>
                  <a:pt x="4916857" y="871167"/>
                  <a:pt x="4546210" y="823079"/>
                  <a:pt x="4403313" y="830997"/>
                </a:cubicBezTo>
                <a:cubicBezTo>
                  <a:pt x="4260416" y="838915"/>
                  <a:pt x="4177901" y="816067"/>
                  <a:pt x="4008450" y="830997"/>
                </a:cubicBezTo>
                <a:cubicBezTo>
                  <a:pt x="3838999" y="845927"/>
                  <a:pt x="3470961" y="806067"/>
                  <a:pt x="3308467" y="830997"/>
                </a:cubicBezTo>
                <a:cubicBezTo>
                  <a:pt x="3145973" y="855927"/>
                  <a:pt x="3075994" y="811692"/>
                  <a:pt x="3015312" y="830997"/>
                </a:cubicBezTo>
                <a:cubicBezTo>
                  <a:pt x="2954631" y="850302"/>
                  <a:pt x="2503097" y="760527"/>
                  <a:pt x="2315329" y="830997"/>
                </a:cubicBezTo>
                <a:cubicBezTo>
                  <a:pt x="2127561" y="901467"/>
                  <a:pt x="2032632" y="829716"/>
                  <a:pt x="1920467" y="830997"/>
                </a:cubicBezTo>
                <a:cubicBezTo>
                  <a:pt x="1808302" y="832278"/>
                  <a:pt x="1712273" y="801096"/>
                  <a:pt x="1627311" y="830997"/>
                </a:cubicBezTo>
                <a:cubicBezTo>
                  <a:pt x="1542349" y="860898"/>
                  <a:pt x="1337360" y="827228"/>
                  <a:pt x="1232449" y="830997"/>
                </a:cubicBezTo>
                <a:cubicBezTo>
                  <a:pt x="1127538" y="834766"/>
                  <a:pt x="866015" y="811624"/>
                  <a:pt x="532466" y="830997"/>
                </a:cubicBezTo>
                <a:cubicBezTo>
                  <a:pt x="198917" y="850370"/>
                  <a:pt x="182489" y="821161"/>
                  <a:pt x="0" y="830997"/>
                </a:cubicBezTo>
                <a:cubicBezTo>
                  <a:pt x="-35163" y="653672"/>
                  <a:pt x="35255" y="557504"/>
                  <a:pt x="0" y="440428"/>
                </a:cubicBezTo>
                <a:cubicBezTo>
                  <a:pt x="-35255" y="323352"/>
                  <a:pt x="25071" y="217876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Points are added to the “tree”, then checked for 1) collisions with obstacles, 2) collisions with obstacles between nodes</a:t>
            </a:r>
          </a:p>
        </p:txBody>
      </p:sp>
    </p:spTree>
    <p:extLst>
      <p:ext uri="{BB962C8B-B14F-4D97-AF65-F5344CB8AC3E}">
        <p14:creationId xmlns:p14="http://schemas.microsoft.com/office/powerpoint/2010/main" val="16197304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982F-4077-8C64-7B0D-E1801EE97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F6AB129D-4075-CEA3-D0D4-0E4AD2D7FD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5A9149FA-88BB-B3D7-3F57-DA3F40A4D7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D0C186AD-B98F-C7BE-44C7-605FFF5D80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RRT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BE020F-3D1E-0850-DBDA-4BF7B48D29DC}"/>
              </a:ext>
            </a:extLst>
          </p:cNvPr>
          <p:cNvSpPr txBox="1"/>
          <p:nvPr/>
        </p:nvSpPr>
        <p:spPr>
          <a:xfrm>
            <a:off x="-5189208" y="7182597"/>
            <a:ext cx="62327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theclassytim.medium.com</a:t>
            </a:r>
            <a:r>
              <a:rPr lang="en-US" dirty="0"/>
              <a:t>/robotic-path-planning-rrt-and-rrt-212319121378</a:t>
            </a:r>
          </a:p>
        </p:txBody>
      </p:sp>
      <p:pic>
        <p:nvPicPr>
          <p:cNvPr id="20490" name="Picture 10">
            <a:extLst>
              <a:ext uri="{FF2B5EF4-FFF2-40B4-BE49-F238E27FC236}">
                <a16:creationId xmlns:a16="http://schemas.microsoft.com/office/drawing/2014/main" id="{8AED520B-E726-5044-C6F6-B5FA1B892C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59" t="8203" r="26278" b="27174"/>
          <a:stretch/>
        </p:blipFill>
        <p:spPr bwMode="auto">
          <a:xfrm>
            <a:off x="7193176" y="1267750"/>
            <a:ext cx="4132798" cy="432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8">
            <a:extLst>
              <a:ext uri="{FF2B5EF4-FFF2-40B4-BE49-F238E27FC236}">
                <a16:creationId xmlns:a16="http://schemas.microsoft.com/office/drawing/2014/main" id="{9D94454B-857B-941E-ED86-10E0C68F25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23" t="8293" r="26213" b="27083"/>
          <a:stretch/>
        </p:blipFill>
        <p:spPr bwMode="auto">
          <a:xfrm>
            <a:off x="1328325" y="1267749"/>
            <a:ext cx="4132798" cy="432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3146FB-C0B4-B8E7-6C15-915F49810F59}"/>
              </a:ext>
            </a:extLst>
          </p:cNvPr>
          <p:cNvSpPr txBox="1"/>
          <p:nvPr/>
        </p:nvSpPr>
        <p:spPr>
          <a:xfrm>
            <a:off x="1586729" y="5800588"/>
            <a:ext cx="3874394" cy="461665"/>
          </a:xfrm>
          <a:custGeom>
            <a:avLst/>
            <a:gdLst>
              <a:gd name="connsiteX0" fmla="*/ 0 w 3874394"/>
              <a:gd name="connsiteY0" fmla="*/ 0 h 461665"/>
              <a:gd name="connsiteX1" fmla="*/ 630973 w 3874394"/>
              <a:gd name="connsiteY1" fmla="*/ 0 h 461665"/>
              <a:gd name="connsiteX2" fmla="*/ 1145714 w 3874394"/>
              <a:gd name="connsiteY2" fmla="*/ 0 h 461665"/>
              <a:gd name="connsiteX3" fmla="*/ 1582967 w 3874394"/>
              <a:gd name="connsiteY3" fmla="*/ 0 h 461665"/>
              <a:gd name="connsiteX4" fmla="*/ 2058964 w 3874394"/>
              <a:gd name="connsiteY4" fmla="*/ 0 h 461665"/>
              <a:gd name="connsiteX5" fmla="*/ 2651192 w 3874394"/>
              <a:gd name="connsiteY5" fmla="*/ 0 h 461665"/>
              <a:gd name="connsiteX6" fmla="*/ 3088446 w 3874394"/>
              <a:gd name="connsiteY6" fmla="*/ 0 h 461665"/>
              <a:gd name="connsiteX7" fmla="*/ 3874394 w 3874394"/>
              <a:gd name="connsiteY7" fmla="*/ 0 h 461665"/>
              <a:gd name="connsiteX8" fmla="*/ 3874394 w 3874394"/>
              <a:gd name="connsiteY8" fmla="*/ 461665 h 461665"/>
              <a:gd name="connsiteX9" fmla="*/ 3359653 w 3874394"/>
              <a:gd name="connsiteY9" fmla="*/ 461665 h 461665"/>
              <a:gd name="connsiteX10" fmla="*/ 2844912 w 3874394"/>
              <a:gd name="connsiteY10" fmla="*/ 461665 h 461665"/>
              <a:gd name="connsiteX11" fmla="*/ 2213939 w 3874394"/>
              <a:gd name="connsiteY11" fmla="*/ 461665 h 461665"/>
              <a:gd name="connsiteX12" fmla="*/ 1699199 w 3874394"/>
              <a:gd name="connsiteY12" fmla="*/ 461665 h 461665"/>
              <a:gd name="connsiteX13" fmla="*/ 1106970 w 3874394"/>
              <a:gd name="connsiteY13" fmla="*/ 461665 h 461665"/>
              <a:gd name="connsiteX14" fmla="*/ 553485 w 3874394"/>
              <a:gd name="connsiteY14" fmla="*/ 461665 h 461665"/>
              <a:gd name="connsiteX15" fmla="*/ 0 w 3874394"/>
              <a:gd name="connsiteY15" fmla="*/ 461665 h 461665"/>
              <a:gd name="connsiteX16" fmla="*/ 0 w 3874394"/>
              <a:gd name="connsiteY16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74394" h="461665" extrusionOk="0">
                <a:moveTo>
                  <a:pt x="0" y="0"/>
                </a:moveTo>
                <a:cubicBezTo>
                  <a:pt x="208841" y="-63459"/>
                  <a:pt x="362866" y="36422"/>
                  <a:pt x="630973" y="0"/>
                </a:cubicBezTo>
                <a:cubicBezTo>
                  <a:pt x="899080" y="-36422"/>
                  <a:pt x="900971" y="12074"/>
                  <a:pt x="1145714" y="0"/>
                </a:cubicBezTo>
                <a:cubicBezTo>
                  <a:pt x="1390457" y="-12074"/>
                  <a:pt x="1493405" y="3551"/>
                  <a:pt x="1582967" y="0"/>
                </a:cubicBezTo>
                <a:cubicBezTo>
                  <a:pt x="1672529" y="-3551"/>
                  <a:pt x="1829046" y="50476"/>
                  <a:pt x="2058964" y="0"/>
                </a:cubicBezTo>
                <a:cubicBezTo>
                  <a:pt x="2288882" y="-50476"/>
                  <a:pt x="2453778" y="66453"/>
                  <a:pt x="2651192" y="0"/>
                </a:cubicBezTo>
                <a:cubicBezTo>
                  <a:pt x="2848606" y="-66453"/>
                  <a:pt x="2964082" y="47814"/>
                  <a:pt x="3088446" y="0"/>
                </a:cubicBezTo>
                <a:cubicBezTo>
                  <a:pt x="3212810" y="-47814"/>
                  <a:pt x="3501244" y="24354"/>
                  <a:pt x="3874394" y="0"/>
                </a:cubicBezTo>
                <a:cubicBezTo>
                  <a:pt x="3886663" y="220275"/>
                  <a:pt x="3852993" y="287842"/>
                  <a:pt x="3874394" y="461665"/>
                </a:cubicBezTo>
                <a:cubicBezTo>
                  <a:pt x="3720958" y="502205"/>
                  <a:pt x="3595333" y="438396"/>
                  <a:pt x="3359653" y="461665"/>
                </a:cubicBezTo>
                <a:cubicBezTo>
                  <a:pt x="3123973" y="484934"/>
                  <a:pt x="3066231" y="460569"/>
                  <a:pt x="2844912" y="461665"/>
                </a:cubicBezTo>
                <a:cubicBezTo>
                  <a:pt x="2623593" y="462761"/>
                  <a:pt x="2522978" y="414522"/>
                  <a:pt x="2213939" y="461665"/>
                </a:cubicBezTo>
                <a:cubicBezTo>
                  <a:pt x="1904900" y="508808"/>
                  <a:pt x="1825349" y="419028"/>
                  <a:pt x="1699199" y="461665"/>
                </a:cubicBezTo>
                <a:cubicBezTo>
                  <a:pt x="1573049" y="504302"/>
                  <a:pt x="1236171" y="443212"/>
                  <a:pt x="1106970" y="461665"/>
                </a:cubicBezTo>
                <a:cubicBezTo>
                  <a:pt x="977769" y="480118"/>
                  <a:pt x="719422" y="408227"/>
                  <a:pt x="553485" y="461665"/>
                </a:cubicBezTo>
                <a:cubicBezTo>
                  <a:pt x="387548" y="515103"/>
                  <a:pt x="213622" y="448040"/>
                  <a:pt x="0" y="461665"/>
                </a:cubicBezTo>
                <a:cubicBezTo>
                  <a:pt x="-39503" y="257272"/>
                  <a:pt x="39770" y="193759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420554638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dirty="0"/>
              <a:t>Valid path formed to target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D01C4-5F6E-371C-B598-508C29D91214}"/>
              </a:ext>
            </a:extLst>
          </p:cNvPr>
          <p:cNvSpPr txBox="1"/>
          <p:nvPr/>
        </p:nvSpPr>
        <p:spPr>
          <a:xfrm>
            <a:off x="6930903" y="5692775"/>
            <a:ext cx="4657344" cy="830997"/>
          </a:xfrm>
          <a:custGeom>
            <a:avLst/>
            <a:gdLst>
              <a:gd name="connsiteX0" fmla="*/ 0 w 4657344"/>
              <a:gd name="connsiteY0" fmla="*/ 0 h 830997"/>
              <a:gd name="connsiteX1" fmla="*/ 535595 w 4657344"/>
              <a:gd name="connsiteY1" fmla="*/ 0 h 830997"/>
              <a:gd name="connsiteX2" fmla="*/ 978042 w 4657344"/>
              <a:gd name="connsiteY2" fmla="*/ 0 h 830997"/>
              <a:gd name="connsiteX3" fmla="*/ 1653357 w 4657344"/>
              <a:gd name="connsiteY3" fmla="*/ 0 h 830997"/>
              <a:gd name="connsiteX4" fmla="*/ 2188952 w 4657344"/>
              <a:gd name="connsiteY4" fmla="*/ 0 h 830997"/>
              <a:gd name="connsiteX5" fmla="*/ 2724546 w 4657344"/>
              <a:gd name="connsiteY5" fmla="*/ 0 h 830997"/>
              <a:gd name="connsiteX6" fmla="*/ 3399861 w 4657344"/>
              <a:gd name="connsiteY6" fmla="*/ 0 h 830997"/>
              <a:gd name="connsiteX7" fmla="*/ 3888882 w 4657344"/>
              <a:gd name="connsiteY7" fmla="*/ 0 h 830997"/>
              <a:gd name="connsiteX8" fmla="*/ 4657344 w 4657344"/>
              <a:gd name="connsiteY8" fmla="*/ 0 h 830997"/>
              <a:gd name="connsiteX9" fmla="*/ 4657344 w 4657344"/>
              <a:gd name="connsiteY9" fmla="*/ 432118 h 830997"/>
              <a:gd name="connsiteX10" fmla="*/ 4657344 w 4657344"/>
              <a:gd name="connsiteY10" fmla="*/ 830997 h 830997"/>
              <a:gd name="connsiteX11" fmla="*/ 4075176 w 4657344"/>
              <a:gd name="connsiteY11" fmla="*/ 830997 h 830997"/>
              <a:gd name="connsiteX12" fmla="*/ 3539581 w 4657344"/>
              <a:gd name="connsiteY12" fmla="*/ 830997 h 830997"/>
              <a:gd name="connsiteX13" fmla="*/ 2864267 w 4657344"/>
              <a:gd name="connsiteY13" fmla="*/ 830997 h 830997"/>
              <a:gd name="connsiteX14" fmla="*/ 2188952 w 4657344"/>
              <a:gd name="connsiteY14" fmla="*/ 830997 h 830997"/>
              <a:gd name="connsiteX15" fmla="*/ 1699931 w 4657344"/>
              <a:gd name="connsiteY15" fmla="*/ 830997 h 830997"/>
              <a:gd name="connsiteX16" fmla="*/ 1117763 w 4657344"/>
              <a:gd name="connsiteY16" fmla="*/ 830997 h 830997"/>
              <a:gd name="connsiteX17" fmla="*/ 0 w 4657344"/>
              <a:gd name="connsiteY17" fmla="*/ 830997 h 830997"/>
              <a:gd name="connsiteX18" fmla="*/ 0 w 4657344"/>
              <a:gd name="connsiteY18" fmla="*/ 415499 h 830997"/>
              <a:gd name="connsiteX19" fmla="*/ 0 w 4657344"/>
              <a:gd name="connsiteY19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657344" h="830997" extrusionOk="0">
                <a:moveTo>
                  <a:pt x="0" y="0"/>
                </a:moveTo>
                <a:cubicBezTo>
                  <a:pt x="179447" y="-15727"/>
                  <a:pt x="410565" y="60307"/>
                  <a:pt x="535595" y="0"/>
                </a:cubicBezTo>
                <a:cubicBezTo>
                  <a:pt x="660625" y="-60307"/>
                  <a:pt x="846160" y="37757"/>
                  <a:pt x="978042" y="0"/>
                </a:cubicBezTo>
                <a:cubicBezTo>
                  <a:pt x="1109924" y="-37757"/>
                  <a:pt x="1422097" y="43866"/>
                  <a:pt x="1653357" y="0"/>
                </a:cubicBezTo>
                <a:cubicBezTo>
                  <a:pt x="1884617" y="-43866"/>
                  <a:pt x="1932823" y="20761"/>
                  <a:pt x="2188952" y="0"/>
                </a:cubicBezTo>
                <a:cubicBezTo>
                  <a:pt x="2445081" y="-20761"/>
                  <a:pt x="2557274" y="55033"/>
                  <a:pt x="2724546" y="0"/>
                </a:cubicBezTo>
                <a:cubicBezTo>
                  <a:pt x="2891818" y="-55033"/>
                  <a:pt x="3086631" y="64666"/>
                  <a:pt x="3399861" y="0"/>
                </a:cubicBezTo>
                <a:cubicBezTo>
                  <a:pt x="3713092" y="-64666"/>
                  <a:pt x="3753259" y="28147"/>
                  <a:pt x="3888882" y="0"/>
                </a:cubicBezTo>
                <a:cubicBezTo>
                  <a:pt x="4024505" y="-28147"/>
                  <a:pt x="4394840" y="23193"/>
                  <a:pt x="4657344" y="0"/>
                </a:cubicBezTo>
                <a:cubicBezTo>
                  <a:pt x="4679483" y="211418"/>
                  <a:pt x="4619138" y="266614"/>
                  <a:pt x="4657344" y="432118"/>
                </a:cubicBezTo>
                <a:cubicBezTo>
                  <a:pt x="4695550" y="597622"/>
                  <a:pt x="4655467" y="668066"/>
                  <a:pt x="4657344" y="830997"/>
                </a:cubicBezTo>
                <a:cubicBezTo>
                  <a:pt x="4367091" y="881967"/>
                  <a:pt x="4285374" y="803647"/>
                  <a:pt x="4075176" y="830997"/>
                </a:cubicBezTo>
                <a:cubicBezTo>
                  <a:pt x="3864978" y="858347"/>
                  <a:pt x="3668243" y="830295"/>
                  <a:pt x="3539581" y="830997"/>
                </a:cubicBezTo>
                <a:cubicBezTo>
                  <a:pt x="3410919" y="831699"/>
                  <a:pt x="3047811" y="784752"/>
                  <a:pt x="2864267" y="830997"/>
                </a:cubicBezTo>
                <a:cubicBezTo>
                  <a:pt x="2680723" y="877242"/>
                  <a:pt x="2376198" y="791297"/>
                  <a:pt x="2188952" y="830997"/>
                </a:cubicBezTo>
                <a:cubicBezTo>
                  <a:pt x="2001707" y="870697"/>
                  <a:pt x="1896658" y="811435"/>
                  <a:pt x="1699931" y="830997"/>
                </a:cubicBezTo>
                <a:cubicBezTo>
                  <a:pt x="1503204" y="850559"/>
                  <a:pt x="1288835" y="829415"/>
                  <a:pt x="1117763" y="830997"/>
                </a:cubicBezTo>
                <a:cubicBezTo>
                  <a:pt x="946691" y="832579"/>
                  <a:pt x="470510" y="792779"/>
                  <a:pt x="0" y="830997"/>
                </a:cubicBezTo>
                <a:cubicBezTo>
                  <a:pt x="-13735" y="661463"/>
                  <a:pt x="39378" y="601886"/>
                  <a:pt x="0" y="415499"/>
                </a:cubicBezTo>
                <a:cubicBezTo>
                  <a:pt x="-39378" y="229112"/>
                  <a:pt x="1442" y="182545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Path can be “smoothed” by re-sampling between path points</a:t>
            </a:r>
          </a:p>
        </p:txBody>
      </p:sp>
    </p:spTree>
    <p:extLst>
      <p:ext uri="{BB962C8B-B14F-4D97-AF65-F5344CB8AC3E}">
        <p14:creationId xmlns:p14="http://schemas.microsoft.com/office/powerpoint/2010/main" val="1719591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FD79B-B216-1D20-5623-3B56A65B5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B2E09AA9-5DF1-C95D-08B3-56DDFF33FE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FFE30454-795E-546F-8E4D-7E7A9FCD46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35A2A91D-AF99-950A-D089-FC1FEE7E50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RRT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2D52C3-DBAB-E8ED-9FA6-30883E05C2C0}"/>
              </a:ext>
            </a:extLst>
          </p:cNvPr>
          <p:cNvSpPr txBox="1"/>
          <p:nvPr/>
        </p:nvSpPr>
        <p:spPr>
          <a:xfrm>
            <a:off x="-5189208" y="7182597"/>
            <a:ext cx="62327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theclassytim.medium.com</a:t>
            </a:r>
            <a:r>
              <a:rPr lang="en-US" dirty="0"/>
              <a:t>/robotic-path-planning-rrt-and-rrt-212319121378</a:t>
            </a: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3D2CD36B-619A-390E-29C2-B3F42CE3E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55" y="1559306"/>
            <a:ext cx="6496812" cy="2567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F1E95B06-2272-0D15-A101-2BC1FC3C5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386" y="4126595"/>
            <a:ext cx="4910614" cy="2551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99BF39-C5AC-760B-E070-075761747E4E}"/>
              </a:ext>
            </a:extLst>
          </p:cNvPr>
          <p:cNvSpPr txBox="1"/>
          <p:nvPr/>
        </p:nvSpPr>
        <p:spPr>
          <a:xfrm>
            <a:off x="5590244" y="4985418"/>
            <a:ext cx="6433171" cy="1692771"/>
          </a:xfrm>
          <a:custGeom>
            <a:avLst/>
            <a:gdLst>
              <a:gd name="connsiteX0" fmla="*/ 0 w 6433171"/>
              <a:gd name="connsiteY0" fmla="*/ 0 h 1692771"/>
              <a:gd name="connsiteX1" fmla="*/ 520502 w 6433171"/>
              <a:gd name="connsiteY1" fmla="*/ 0 h 1692771"/>
              <a:gd name="connsiteX2" fmla="*/ 912341 w 6433171"/>
              <a:gd name="connsiteY2" fmla="*/ 0 h 1692771"/>
              <a:gd name="connsiteX3" fmla="*/ 1625838 w 6433171"/>
              <a:gd name="connsiteY3" fmla="*/ 0 h 1692771"/>
              <a:gd name="connsiteX4" fmla="*/ 2146340 w 6433171"/>
              <a:gd name="connsiteY4" fmla="*/ 0 h 1692771"/>
              <a:gd name="connsiteX5" fmla="*/ 2666842 w 6433171"/>
              <a:gd name="connsiteY5" fmla="*/ 0 h 1692771"/>
              <a:gd name="connsiteX6" fmla="*/ 3380339 w 6433171"/>
              <a:gd name="connsiteY6" fmla="*/ 0 h 1692771"/>
              <a:gd name="connsiteX7" fmla="*/ 3836509 w 6433171"/>
              <a:gd name="connsiteY7" fmla="*/ 0 h 1692771"/>
              <a:gd name="connsiteX8" fmla="*/ 4550006 w 6433171"/>
              <a:gd name="connsiteY8" fmla="*/ 0 h 1692771"/>
              <a:gd name="connsiteX9" fmla="*/ 5263504 w 6433171"/>
              <a:gd name="connsiteY9" fmla="*/ 0 h 1692771"/>
              <a:gd name="connsiteX10" fmla="*/ 5848337 w 6433171"/>
              <a:gd name="connsiteY10" fmla="*/ 0 h 1692771"/>
              <a:gd name="connsiteX11" fmla="*/ 6433171 w 6433171"/>
              <a:gd name="connsiteY11" fmla="*/ 0 h 1692771"/>
              <a:gd name="connsiteX12" fmla="*/ 6433171 w 6433171"/>
              <a:gd name="connsiteY12" fmla="*/ 547329 h 1692771"/>
              <a:gd name="connsiteX13" fmla="*/ 6433171 w 6433171"/>
              <a:gd name="connsiteY13" fmla="*/ 1060803 h 1692771"/>
              <a:gd name="connsiteX14" fmla="*/ 6433171 w 6433171"/>
              <a:gd name="connsiteY14" fmla="*/ 1692771 h 1692771"/>
              <a:gd name="connsiteX15" fmla="*/ 5848337 w 6433171"/>
              <a:gd name="connsiteY15" fmla="*/ 1692771 h 1692771"/>
              <a:gd name="connsiteX16" fmla="*/ 5263504 w 6433171"/>
              <a:gd name="connsiteY16" fmla="*/ 1692771 h 1692771"/>
              <a:gd name="connsiteX17" fmla="*/ 4550006 w 6433171"/>
              <a:gd name="connsiteY17" fmla="*/ 1692771 h 1692771"/>
              <a:gd name="connsiteX18" fmla="*/ 3965173 w 6433171"/>
              <a:gd name="connsiteY18" fmla="*/ 1692771 h 1692771"/>
              <a:gd name="connsiteX19" fmla="*/ 3573334 w 6433171"/>
              <a:gd name="connsiteY19" fmla="*/ 1692771 h 1692771"/>
              <a:gd name="connsiteX20" fmla="*/ 3117164 w 6433171"/>
              <a:gd name="connsiteY20" fmla="*/ 1692771 h 1692771"/>
              <a:gd name="connsiteX21" fmla="*/ 2403667 w 6433171"/>
              <a:gd name="connsiteY21" fmla="*/ 1692771 h 1692771"/>
              <a:gd name="connsiteX22" fmla="*/ 1818833 w 6433171"/>
              <a:gd name="connsiteY22" fmla="*/ 1692771 h 1692771"/>
              <a:gd name="connsiteX23" fmla="*/ 1362663 w 6433171"/>
              <a:gd name="connsiteY23" fmla="*/ 1692771 h 1692771"/>
              <a:gd name="connsiteX24" fmla="*/ 777829 w 6433171"/>
              <a:gd name="connsiteY24" fmla="*/ 1692771 h 1692771"/>
              <a:gd name="connsiteX25" fmla="*/ 0 w 6433171"/>
              <a:gd name="connsiteY25" fmla="*/ 1692771 h 1692771"/>
              <a:gd name="connsiteX26" fmla="*/ 0 w 6433171"/>
              <a:gd name="connsiteY26" fmla="*/ 1179297 h 1692771"/>
              <a:gd name="connsiteX27" fmla="*/ 0 w 6433171"/>
              <a:gd name="connsiteY27" fmla="*/ 598112 h 1692771"/>
              <a:gd name="connsiteX28" fmla="*/ 0 w 6433171"/>
              <a:gd name="connsiteY28" fmla="*/ 0 h 1692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433171" h="1692771" extrusionOk="0">
                <a:moveTo>
                  <a:pt x="0" y="0"/>
                </a:moveTo>
                <a:cubicBezTo>
                  <a:pt x="201461" y="-1915"/>
                  <a:pt x="407232" y="8640"/>
                  <a:pt x="520502" y="0"/>
                </a:cubicBezTo>
                <a:cubicBezTo>
                  <a:pt x="633772" y="-8640"/>
                  <a:pt x="737496" y="45963"/>
                  <a:pt x="912341" y="0"/>
                </a:cubicBezTo>
                <a:cubicBezTo>
                  <a:pt x="1087186" y="-45963"/>
                  <a:pt x="1312224" y="56075"/>
                  <a:pt x="1625838" y="0"/>
                </a:cubicBezTo>
                <a:cubicBezTo>
                  <a:pt x="1939452" y="-56075"/>
                  <a:pt x="1911280" y="9112"/>
                  <a:pt x="2146340" y="0"/>
                </a:cubicBezTo>
                <a:cubicBezTo>
                  <a:pt x="2381400" y="-9112"/>
                  <a:pt x="2552647" y="29010"/>
                  <a:pt x="2666842" y="0"/>
                </a:cubicBezTo>
                <a:cubicBezTo>
                  <a:pt x="2781037" y="-29010"/>
                  <a:pt x="3150782" y="48460"/>
                  <a:pt x="3380339" y="0"/>
                </a:cubicBezTo>
                <a:cubicBezTo>
                  <a:pt x="3609896" y="-48460"/>
                  <a:pt x="3725361" y="13935"/>
                  <a:pt x="3836509" y="0"/>
                </a:cubicBezTo>
                <a:cubicBezTo>
                  <a:pt x="3947657" y="-13935"/>
                  <a:pt x="4331452" y="33688"/>
                  <a:pt x="4550006" y="0"/>
                </a:cubicBezTo>
                <a:cubicBezTo>
                  <a:pt x="4768560" y="-33688"/>
                  <a:pt x="5112592" y="84221"/>
                  <a:pt x="5263504" y="0"/>
                </a:cubicBezTo>
                <a:cubicBezTo>
                  <a:pt x="5414416" y="-84221"/>
                  <a:pt x="5557212" y="15616"/>
                  <a:pt x="5848337" y="0"/>
                </a:cubicBezTo>
                <a:cubicBezTo>
                  <a:pt x="6139462" y="-15616"/>
                  <a:pt x="6253891" y="40049"/>
                  <a:pt x="6433171" y="0"/>
                </a:cubicBezTo>
                <a:cubicBezTo>
                  <a:pt x="6479194" y="246175"/>
                  <a:pt x="6410387" y="406253"/>
                  <a:pt x="6433171" y="547329"/>
                </a:cubicBezTo>
                <a:cubicBezTo>
                  <a:pt x="6455955" y="688405"/>
                  <a:pt x="6431454" y="852271"/>
                  <a:pt x="6433171" y="1060803"/>
                </a:cubicBezTo>
                <a:cubicBezTo>
                  <a:pt x="6434888" y="1269335"/>
                  <a:pt x="6421102" y="1510215"/>
                  <a:pt x="6433171" y="1692771"/>
                </a:cubicBezTo>
                <a:cubicBezTo>
                  <a:pt x="6222848" y="1755888"/>
                  <a:pt x="6045615" y="1685116"/>
                  <a:pt x="5848337" y="1692771"/>
                </a:cubicBezTo>
                <a:cubicBezTo>
                  <a:pt x="5651059" y="1700426"/>
                  <a:pt x="5552416" y="1625748"/>
                  <a:pt x="5263504" y="1692771"/>
                </a:cubicBezTo>
                <a:cubicBezTo>
                  <a:pt x="4974592" y="1759794"/>
                  <a:pt x="4845076" y="1642008"/>
                  <a:pt x="4550006" y="1692771"/>
                </a:cubicBezTo>
                <a:cubicBezTo>
                  <a:pt x="4254936" y="1743534"/>
                  <a:pt x="4144661" y="1626479"/>
                  <a:pt x="3965173" y="1692771"/>
                </a:cubicBezTo>
                <a:cubicBezTo>
                  <a:pt x="3785685" y="1759063"/>
                  <a:pt x="3759500" y="1663069"/>
                  <a:pt x="3573334" y="1692771"/>
                </a:cubicBezTo>
                <a:cubicBezTo>
                  <a:pt x="3387168" y="1722473"/>
                  <a:pt x="3215372" y="1687099"/>
                  <a:pt x="3117164" y="1692771"/>
                </a:cubicBezTo>
                <a:cubicBezTo>
                  <a:pt x="3018956" y="1698443"/>
                  <a:pt x="2605361" y="1609346"/>
                  <a:pt x="2403667" y="1692771"/>
                </a:cubicBezTo>
                <a:cubicBezTo>
                  <a:pt x="2201973" y="1776196"/>
                  <a:pt x="1987888" y="1668237"/>
                  <a:pt x="1818833" y="1692771"/>
                </a:cubicBezTo>
                <a:cubicBezTo>
                  <a:pt x="1649778" y="1717305"/>
                  <a:pt x="1503443" y="1667904"/>
                  <a:pt x="1362663" y="1692771"/>
                </a:cubicBezTo>
                <a:cubicBezTo>
                  <a:pt x="1221883" y="1717638"/>
                  <a:pt x="936812" y="1638852"/>
                  <a:pt x="777829" y="1692771"/>
                </a:cubicBezTo>
                <a:cubicBezTo>
                  <a:pt x="618846" y="1746690"/>
                  <a:pt x="274092" y="1686609"/>
                  <a:pt x="0" y="1692771"/>
                </a:cubicBezTo>
                <a:cubicBezTo>
                  <a:pt x="-260" y="1577674"/>
                  <a:pt x="14908" y="1383958"/>
                  <a:pt x="0" y="1179297"/>
                </a:cubicBezTo>
                <a:cubicBezTo>
                  <a:pt x="-14908" y="974636"/>
                  <a:pt x="33637" y="810108"/>
                  <a:pt x="0" y="598112"/>
                </a:cubicBezTo>
                <a:cubicBezTo>
                  <a:pt x="-33637" y="386117"/>
                  <a:pt x="71686" y="122692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pPr marL="457200" indent="-457200">
              <a:buAutoNum type="arabicParenR"/>
            </a:pPr>
            <a:r>
              <a:rPr lang="en-US" sz="2000" dirty="0"/>
              <a:t>Find the nearest node in tree</a:t>
            </a:r>
          </a:p>
          <a:p>
            <a:pPr marL="457200" indent="-457200">
              <a:buAutoNum type="arabicParenR"/>
            </a:pPr>
            <a:r>
              <a:rPr lang="en-US" sz="2000" dirty="0"/>
              <a:t>Generate a new node in direction of sampled node</a:t>
            </a:r>
          </a:p>
          <a:p>
            <a:pPr marL="457200" indent="-457200">
              <a:buAutoNum type="arabicParenR"/>
            </a:pPr>
            <a:r>
              <a:rPr lang="en-US" sz="2000" dirty="0"/>
              <a:t>Collision check</a:t>
            </a:r>
          </a:p>
          <a:p>
            <a:pPr marL="457200" indent="-457200">
              <a:buAutoNum type="arabicParenR"/>
            </a:pPr>
            <a:r>
              <a:rPr lang="en-US" sz="2000" dirty="0"/>
              <a:t>Add new node to tree</a:t>
            </a:r>
          </a:p>
          <a:p>
            <a:pPr marL="457200" indent="-457200">
              <a:buAutoNum type="arabicParenR"/>
            </a:pPr>
            <a:r>
              <a:rPr lang="en-US" sz="2000" dirty="0"/>
              <a:t>Return status (reached/advanced/trapped)</a:t>
            </a:r>
          </a:p>
        </p:txBody>
      </p:sp>
    </p:spTree>
    <p:extLst>
      <p:ext uri="{BB962C8B-B14F-4D97-AF65-F5344CB8AC3E}">
        <p14:creationId xmlns:p14="http://schemas.microsoft.com/office/powerpoint/2010/main" val="8977923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A292D-C478-C064-D403-7BBB2C755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E93369DD-B091-D1EA-2888-3E481571BB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918CB889-69E5-71DC-FF6E-4314B60ACD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8E1D8D79-4051-910E-576B-0CEB861CD0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RRT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7ED40D-F7B6-BC93-FD5C-F3A33425F3AB}"/>
              </a:ext>
            </a:extLst>
          </p:cNvPr>
          <p:cNvSpPr txBox="1"/>
          <p:nvPr/>
        </p:nvSpPr>
        <p:spPr>
          <a:xfrm>
            <a:off x="-5189208" y="7182597"/>
            <a:ext cx="62327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theclassytim.medium.com</a:t>
            </a:r>
            <a:r>
              <a:rPr lang="en-US" dirty="0"/>
              <a:t>/robotic-path-planning-rrt-and-rrt-212319121378</a:t>
            </a: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E9F66502-376A-C636-EF43-5DE2628E6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73" y="1854994"/>
            <a:ext cx="4435712" cy="1752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42" name="Picture 2">
            <a:extLst>
              <a:ext uri="{FF2B5EF4-FFF2-40B4-BE49-F238E27FC236}">
                <a16:creationId xmlns:a16="http://schemas.microsoft.com/office/drawing/2014/main" id="{3AEBDB04-332C-5DA8-C350-30404851E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4548" y="1679575"/>
            <a:ext cx="5643372" cy="2927577"/>
          </a:xfrm>
          <a:custGeom>
            <a:avLst/>
            <a:gdLst>
              <a:gd name="connsiteX0" fmla="*/ 0 w 5643372"/>
              <a:gd name="connsiteY0" fmla="*/ 0 h 2927577"/>
              <a:gd name="connsiteX1" fmla="*/ 507903 w 5643372"/>
              <a:gd name="connsiteY1" fmla="*/ 0 h 2927577"/>
              <a:gd name="connsiteX2" fmla="*/ 902940 w 5643372"/>
              <a:gd name="connsiteY2" fmla="*/ 0 h 2927577"/>
              <a:gd name="connsiteX3" fmla="*/ 1580144 w 5643372"/>
              <a:gd name="connsiteY3" fmla="*/ 0 h 2927577"/>
              <a:gd name="connsiteX4" fmla="*/ 2088048 w 5643372"/>
              <a:gd name="connsiteY4" fmla="*/ 0 h 2927577"/>
              <a:gd name="connsiteX5" fmla="*/ 2595951 w 5643372"/>
              <a:gd name="connsiteY5" fmla="*/ 0 h 2927577"/>
              <a:gd name="connsiteX6" fmla="*/ 3273156 w 5643372"/>
              <a:gd name="connsiteY6" fmla="*/ 0 h 2927577"/>
              <a:gd name="connsiteX7" fmla="*/ 3724626 w 5643372"/>
              <a:gd name="connsiteY7" fmla="*/ 0 h 2927577"/>
              <a:gd name="connsiteX8" fmla="*/ 4401830 w 5643372"/>
              <a:gd name="connsiteY8" fmla="*/ 0 h 2927577"/>
              <a:gd name="connsiteX9" fmla="*/ 5079035 w 5643372"/>
              <a:gd name="connsiteY9" fmla="*/ 0 h 2927577"/>
              <a:gd name="connsiteX10" fmla="*/ 5643372 w 5643372"/>
              <a:gd name="connsiteY10" fmla="*/ 0 h 2927577"/>
              <a:gd name="connsiteX11" fmla="*/ 5643372 w 5643372"/>
              <a:gd name="connsiteY11" fmla="*/ 644067 h 2927577"/>
              <a:gd name="connsiteX12" fmla="*/ 5643372 w 5643372"/>
              <a:gd name="connsiteY12" fmla="*/ 1258858 h 2927577"/>
              <a:gd name="connsiteX13" fmla="*/ 5643372 w 5643372"/>
              <a:gd name="connsiteY13" fmla="*/ 1756546 h 2927577"/>
              <a:gd name="connsiteX14" fmla="*/ 5643372 w 5643372"/>
              <a:gd name="connsiteY14" fmla="*/ 2342062 h 2927577"/>
              <a:gd name="connsiteX15" fmla="*/ 5643372 w 5643372"/>
              <a:gd name="connsiteY15" fmla="*/ 2927577 h 2927577"/>
              <a:gd name="connsiteX16" fmla="*/ 5079035 w 5643372"/>
              <a:gd name="connsiteY16" fmla="*/ 2927577 h 2927577"/>
              <a:gd name="connsiteX17" fmla="*/ 4401830 w 5643372"/>
              <a:gd name="connsiteY17" fmla="*/ 2927577 h 2927577"/>
              <a:gd name="connsiteX18" fmla="*/ 3837493 w 5643372"/>
              <a:gd name="connsiteY18" fmla="*/ 2927577 h 2927577"/>
              <a:gd name="connsiteX19" fmla="*/ 3442457 w 5643372"/>
              <a:gd name="connsiteY19" fmla="*/ 2927577 h 2927577"/>
              <a:gd name="connsiteX20" fmla="*/ 2990987 w 5643372"/>
              <a:gd name="connsiteY20" fmla="*/ 2927577 h 2927577"/>
              <a:gd name="connsiteX21" fmla="*/ 2313783 w 5643372"/>
              <a:gd name="connsiteY21" fmla="*/ 2927577 h 2927577"/>
              <a:gd name="connsiteX22" fmla="*/ 1749445 w 5643372"/>
              <a:gd name="connsiteY22" fmla="*/ 2927577 h 2927577"/>
              <a:gd name="connsiteX23" fmla="*/ 1297976 w 5643372"/>
              <a:gd name="connsiteY23" fmla="*/ 2927577 h 2927577"/>
              <a:gd name="connsiteX24" fmla="*/ 733638 w 5643372"/>
              <a:gd name="connsiteY24" fmla="*/ 2927577 h 2927577"/>
              <a:gd name="connsiteX25" fmla="*/ 0 w 5643372"/>
              <a:gd name="connsiteY25" fmla="*/ 2927577 h 2927577"/>
              <a:gd name="connsiteX26" fmla="*/ 0 w 5643372"/>
              <a:gd name="connsiteY26" fmla="*/ 2429889 h 2927577"/>
              <a:gd name="connsiteX27" fmla="*/ 0 w 5643372"/>
              <a:gd name="connsiteY27" fmla="*/ 1815098 h 2927577"/>
              <a:gd name="connsiteX28" fmla="*/ 0 w 5643372"/>
              <a:gd name="connsiteY28" fmla="*/ 1288134 h 2927577"/>
              <a:gd name="connsiteX29" fmla="*/ 0 w 5643372"/>
              <a:gd name="connsiteY29" fmla="*/ 644067 h 2927577"/>
              <a:gd name="connsiteX30" fmla="*/ 0 w 5643372"/>
              <a:gd name="connsiteY30" fmla="*/ 0 h 2927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643372" h="2927577" extrusionOk="0">
                <a:moveTo>
                  <a:pt x="0" y="0"/>
                </a:moveTo>
                <a:cubicBezTo>
                  <a:pt x="229108" y="-42768"/>
                  <a:pt x="258014" y="17067"/>
                  <a:pt x="507903" y="0"/>
                </a:cubicBezTo>
                <a:cubicBezTo>
                  <a:pt x="757792" y="-17067"/>
                  <a:pt x="794168" y="30664"/>
                  <a:pt x="902940" y="0"/>
                </a:cubicBezTo>
                <a:cubicBezTo>
                  <a:pt x="1011712" y="-30664"/>
                  <a:pt x="1332927" y="55505"/>
                  <a:pt x="1580144" y="0"/>
                </a:cubicBezTo>
                <a:cubicBezTo>
                  <a:pt x="1827361" y="-55505"/>
                  <a:pt x="1866229" y="23829"/>
                  <a:pt x="2088048" y="0"/>
                </a:cubicBezTo>
                <a:cubicBezTo>
                  <a:pt x="2309867" y="-23829"/>
                  <a:pt x="2370674" y="60403"/>
                  <a:pt x="2595951" y="0"/>
                </a:cubicBezTo>
                <a:cubicBezTo>
                  <a:pt x="2821228" y="-60403"/>
                  <a:pt x="3038542" y="79241"/>
                  <a:pt x="3273156" y="0"/>
                </a:cubicBezTo>
                <a:cubicBezTo>
                  <a:pt x="3507771" y="-79241"/>
                  <a:pt x="3600266" y="25789"/>
                  <a:pt x="3724626" y="0"/>
                </a:cubicBezTo>
                <a:cubicBezTo>
                  <a:pt x="3848986" y="-25789"/>
                  <a:pt x="4122945" y="59099"/>
                  <a:pt x="4401830" y="0"/>
                </a:cubicBezTo>
                <a:cubicBezTo>
                  <a:pt x="4680715" y="-59099"/>
                  <a:pt x="4808790" y="26550"/>
                  <a:pt x="5079035" y="0"/>
                </a:cubicBezTo>
                <a:cubicBezTo>
                  <a:pt x="5349280" y="-26550"/>
                  <a:pt x="5511913" y="39598"/>
                  <a:pt x="5643372" y="0"/>
                </a:cubicBezTo>
                <a:cubicBezTo>
                  <a:pt x="5690613" y="201755"/>
                  <a:pt x="5590435" y="451946"/>
                  <a:pt x="5643372" y="644067"/>
                </a:cubicBezTo>
                <a:cubicBezTo>
                  <a:pt x="5696309" y="836188"/>
                  <a:pt x="5590612" y="1111644"/>
                  <a:pt x="5643372" y="1258858"/>
                </a:cubicBezTo>
                <a:cubicBezTo>
                  <a:pt x="5696132" y="1406072"/>
                  <a:pt x="5618422" y="1637059"/>
                  <a:pt x="5643372" y="1756546"/>
                </a:cubicBezTo>
                <a:cubicBezTo>
                  <a:pt x="5668322" y="1876033"/>
                  <a:pt x="5617614" y="2148439"/>
                  <a:pt x="5643372" y="2342062"/>
                </a:cubicBezTo>
                <a:cubicBezTo>
                  <a:pt x="5669130" y="2535685"/>
                  <a:pt x="5614888" y="2755791"/>
                  <a:pt x="5643372" y="2927577"/>
                </a:cubicBezTo>
                <a:cubicBezTo>
                  <a:pt x="5429192" y="2947680"/>
                  <a:pt x="5198898" y="2881601"/>
                  <a:pt x="5079035" y="2927577"/>
                </a:cubicBezTo>
                <a:cubicBezTo>
                  <a:pt x="4959172" y="2973553"/>
                  <a:pt x="4706465" y="2903439"/>
                  <a:pt x="4401830" y="2927577"/>
                </a:cubicBezTo>
                <a:cubicBezTo>
                  <a:pt x="4097195" y="2951715"/>
                  <a:pt x="4019782" y="2865500"/>
                  <a:pt x="3837493" y="2927577"/>
                </a:cubicBezTo>
                <a:cubicBezTo>
                  <a:pt x="3655204" y="2989654"/>
                  <a:pt x="3593118" y="2913562"/>
                  <a:pt x="3442457" y="2927577"/>
                </a:cubicBezTo>
                <a:cubicBezTo>
                  <a:pt x="3291796" y="2941592"/>
                  <a:pt x="3104865" y="2878420"/>
                  <a:pt x="2990987" y="2927577"/>
                </a:cubicBezTo>
                <a:cubicBezTo>
                  <a:pt x="2877109" y="2976734"/>
                  <a:pt x="2645958" y="2924799"/>
                  <a:pt x="2313783" y="2927577"/>
                </a:cubicBezTo>
                <a:cubicBezTo>
                  <a:pt x="1981608" y="2930355"/>
                  <a:pt x="1952380" y="2866858"/>
                  <a:pt x="1749445" y="2927577"/>
                </a:cubicBezTo>
                <a:cubicBezTo>
                  <a:pt x="1546510" y="2988296"/>
                  <a:pt x="1435915" y="2915148"/>
                  <a:pt x="1297976" y="2927577"/>
                </a:cubicBezTo>
                <a:cubicBezTo>
                  <a:pt x="1160037" y="2940006"/>
                  <a:pt x="898011" y="2892839"/>
                  <a:pt x="733638" y="2927577"/>
                </a:cubicBezTo>
                <a:cubicBezTo>
                  <a:pt x="569265" y="2962315"/>
                  <a:pt x="330019" y="2896234"/>
                  <a:pt x="0" y="2927577"/>
                </a:cubicBezTo>
                <a:cubicBezTo>
                  <a:pt x="-38274" y="2692359"/>
                  <a:pt x="52514" y="2656756"/>
                  <a:pt x="0" y="2429889"/>
                </a:cubicBezTo>
                <a:cubicBezTo>
                  <a:pt x="-52514" y="2203022"/>
                  <a:pt x="25105" y="2019536"/>
                  <a:pt x="0" y="1815098"/>
                </a:cubicBezTo>
                <a:cubicBezTo>
                  <a:pt x="-25105" y="1610660"/>
                  <a:pt x="21244" y="1481927"/>
                  <a:pt x="0" y="1288134"/>
                </a:cubicBezTo>
                <a:cubicBezTo>
                  <a:pt x="-21244" y="1094341"/>
                  <a:pt x="56914" y="916389"/>
                  <a:pt x="0" y="644067"/>
                </a:cubicBezTo>
                <a:cubicBezTo>
                  <a:pt x="-56914" y="371745"/>
                  <a:pt x="63938" y="238341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5C881B6F-3F84-5F08-2112-51C6A26AA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72" y="3607816"/>
            <a:ext cx="3608181" cy="187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979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08CA84-8DA6-231D-8452-00D9102A7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EE5E51D1-4AC7-A64D-D24A-C7D78BC40E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E95E3CC5-E953-BC09-3256-21401CEDA9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386220CC-20CC-E2EE-4D54-689336E281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RRT*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53C6AA-20D0-073F-600C-67F8A73665AF}"/>
              </a:ext>
            </a:extLst>
          </p:cNvPr>
          <p:cNvSpPr txBox="1"/>
          <p:nvPr/>
        </p:nvSpPr>
        <p:spPr>
          <a:xfrm>
            <a:off x="-5189208" y="7182597"/>
            <a:ext cx="62327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theclassytim.medium.com</a:t>
            </a:r>
            <a:r>
              <a:rPr lang="en-US" dirty="0"/>
              <a:t>/robotic-path-planning-rrt-and-rrt-212319121378</a:t>
            </a:r>
          </a:p>
        </p:txBody>
      </p:sp>
      <p:pic>
        <p:nvPicPr>
          <p:cNvPr id="61444" name="Picture 4">
            <a:extLst>
              <a:ext uri="{FF2B5EF4-FFF2-40B4-BE49-F238E27FC236}">
                <a16:creationId xmlns:a16="http://schemas.microsoft.com/office/drawing/2014/main" id="{2FA8DE3D-A995-F866-27CA-1413DFD53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12" y="1325644"/>
            <a:ext cx="4920044" cy="5430401"/>
          </a:xfrm>
          <a:custGeom>
            <a:avLst/>
            <a:gdLst>
              <a:gd name="connsiteX0" fmla="*/ 0 w 4920044"/>
              <a:gd name="connsiteY0" fmla="*/ 0 h 5430401"/>
              <a:gd name="connsiteX1" fmla="*/ 497471 w 4920044"/>
              <a:gd name="connsiteY1" fmla="*/ 0 h 5430401"/>
              <a:gd name="connsiteX2" fmla="*/ 896541 w 4920044"/>
              <a:gd name="connsiteY2" fmla="*/ 0 h 5430401"/>
              <a:gd name="connsiteX3" fmla="*/ 1541614 w 4920044"/>
              <a:gd name="connsiteY3" fmla="*/ 0 h 5430401"/>
              <a:gd name="connsiteX4" fmla="*/ 2039085 w 4920044"/>
              <a:gd name="connsiteY4" fmla="*/ 0 h 5430401"/>
              <a:gd name="connsiteX5" fmla="*/ 2536556 w 4920044"/>
              <a:gd name="connsiteY5" fmla="*/ 0 h 5430401"/>
              <a:gd name="connsiteX6" fmla="*/ 3181628 w 4920044"/>
              <a:gd name="connsiteY6" fmla="*/ 0 h 5430401"/>
              <a:gd name="connsiteX7" fmla="*/ 3629899 w 4920044"/>
              <a:gd name="connsiteY7" fmla="*/ 0 h 5430401"/>
              <a:gd name="connsiteX8" fmla="*/ 4274972 w 4920044"/>
              <a:gd name="connsiteY8" fmla="*/ 0 h 5430401"/>
              <a:gd name="connsiteX9" fmla="*/ 4920044 w 4920044"/>
              <a:gd name="connsiteY9" fmla="*/ 0 h 5430401"/>
              <a:gd name="connsiteX10" fmla="*/ 4920044 w 4920044"/>
              <a:gd name="connsiteY10" fmla="*/ 543040 h 5430401"/>
              <a:gd name="connsiteX11" fmla="*/ 4920044 w 4920044"/>
              <a:gd name="connsiteY11" fmla="*/ 1086080 h 5430401"/>
              <a:gd name="connsiteX12" fmla="*/ 4920044 w 4920044"/>
              <a:gd name="connsiteY12" fmla="*/ 1683424 h 5430401"/>
              <a:gd name="connsiteX13" fmla="*/ 4920044 w 4920044"/>
              <a:gd name="connsiteY13" fmla="*/ 2063552 h 5430401"/>
              <a:gd name="connsiteX14" fmla="*/ 4920044 w 4920044"/>
              <a:gd name="connsiteY14" fmla="*/ 2606592 h 5430401"/>
              <a:gd name="connsiteX15" fmla="*/ 4920044 w 4920044"/>
              <a:gd name="connsiteY15" fmla="*/ 3149633 h 5430401"/>
              <a:gd name="connsiteX16" fmla="*/ 4920044 w 4920044"/>
              <a:gd name="connsiteY16" fmla="*/ 3692673 h 5430401"/>
              <a:gd name="connsiteX17" fmla="*/ 4920044 w 4920044"/>
              <a:gd name="connsiteY17" fmla="*/ 4290017 h 5430401"/>
              <a:gd name="connsiteX18" fmla="*/ 4920044 w 4920044"/>
              <a:gd name="connsiteY18" fmla="*/ 4887361 h 5430401"/>
              <a:gd name="connsiteX19" fmla="*/ 4920044 w 4920044"/>
              <a:gd name="connsiteY19" fmla="*/ 5430401 h 5430401"/>
              <a:gd name="connsiteX20" fmla="*/ 4520974 w 4920044"/>
              <a:gd name="connsiteY20" fmla="*/ 5430401 h 5430401"/>
              <a:gd name="connsiteX21" fmla="*/ 3875901 w 4920044"/>
              <a:gd name="connsiteY21" fmla="*/ 5430401 h 5430401"/>
              <a:gd name="connsiteX22" fmla="*/ 3329230 w 4920044"/>
              <a:gd name="connsiteY22" fmla="*/ 5430401 h 5430401"/>
              <a:gd name="connsiteX23" fmla="*/ 2880959 w 4920044"/>
              <a:gd name="connsiteY23" fmla="*/ 5430401 h 5430401"/>
              <a:gd name="connsiteX24" fmla="*/ 2334288 w 4920044"/>
              <a:gd name="connsiteY24" fmla="*/ 5430401 h 5430401"/>
              <a:gd name="connsiteX25" fmla="*/ 1935217 w 4920044"/>
              <a:gd name="connsiteY25" fmla="*/ 5430401 h 5430401"/>
              <a:gd name="connsiteX26" fmla="*/ 1536147 w 4920044"/>
              <a:gd name="connsiteY26" fmla="*/ 5430401 h 5430401"/>
              <a:gd name="connsiteX27" fmla="*/ 989476 w 4920044"/>
              <a:gd name="connsiteY27" fmla="*/ 5430401 h 5430401"/>
              <a:gd name="connsiteX28" fmla="*/ 541205 w 4920044"/>
              <a:gd name="connsiteY28" fmla="*/ 5430401 h 5430401"/>
              <a:gd name="connsiteX29" fmla="*/ 0 w 4920044"/>
              <a:gd name="connsiteY29" fmla="*/ 5430401 h 5430401"/>
              <a:gd name="connsiteX30" fmla="*/ 0 w 4920044"/>
              <a:gd name="connsiteY30" fmla="*/ 4995969 h 5430401"/>
              <a:gd name="connsiteX31" fmla="*/ 0 w 4920044"/>
              <a:gd name="connsiteY31" fmla="*/ 4615841 h 5430401"/>
              <a:gd name="connsiteX32" fmla="*/ 0 w 4920044"/>
              <a:gd name="connsiteY32" fmla="*/ 4018497 h 5430401"/>
              <a:gd name="connsiteX33" fmla="*/ 0 w 4920044"/>
              <a:gd name="connsiteY33" fmla="*/ 3584065 h 5430401"/>
              <a:gd name="connsiteX34" fmla="*/ 0 w 4920044"/>
              <a:gd name="connsiteY34" fmla="*/ 2986721 h 5430401"/>
              <a:gd name="connsiteX35" fmla="*/ 0 w 4920044"/>
              <a:gd name="connsiteY35" fmla="*/ 2335072 h 5430401"/>
              <a:gd name="connsiteX36" fmla="*/ 0 w 4920044"/>
              <a:gd name="connsiteY36" fmla="*/ 1846336 h 5430401"/>
              <a:gd name="connsiteX37" fmla="*/ 0 w 4920044"/>
              <a:gd name="connsiteY37" fmla="*/ 1194688 h 5430401"/>
              <a:gd name="connsiteX38" fmla="*/ 0 w 4920044"/>
              <a:gd name="connsiteY38" fmla="*/ 760256 h 5430401"/>
              <a:gd name="connsiteX39" fmla="*/ 0 w 4920044"/>
              <a:gd name="connsiteY39" fmla="*/ 0 h 5430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4920044" h="5430401" extrusionOk="0">
                <a:moveTo>
                  <a:pt x="0" y="0"/>
                </a:moveTo>
                <a:cubicBezTo>
                  <a:pt x="182511" y="-52399"/>
                  <a:pt x="360489" y="50869"/>
                  <a:pt x="497471" y="0"/>
                </a:cubicBezTo>
                <a:cubicBezTo>
                  <a:pt x="634453" y="-50869"/>
                  <a:pt x="792879" y="5383"/>
                  <a:pt x="896541" y="0"/>
                </a:cubicBezTo>
                <a:cubicBezTo>
                  <a:pt x="1000203" y="-5383"/>
                  <a:pt x="1361861" y="44434"/>
                  <a:pt x="1541614" y="0"/>
                </a:cubicBezTo>
                <a:cubicBezTo>
                  <a:pt x="1721367" y="-44434"/>
                  <a:pt x="1911667" y="4136"/>
                  <a:pt x="2039085" y="0"/>
                </a:cubicBezTo>
                <a:cubicBezTo>
                  <a:pt x="2166503" y="-4136"/>
                  <a:pt x="2400282" y="49684"/>
                  <a:pt x="2536556" y="0"/>
                </a:cubicBezTo>
                <a:cubicBezTo>
                  <a:pt x="2672830" y="-49684"/>
                  <a:pt x="2914539" y="37835"/>
                  <a:pt x="3181628" y="0"/>
                </a:cubicBezTo>
                <a:cubicBezTo>
                  <a:pt x="3448717" y="-37835"/>
                  <a:pt x="3470785" y="8832"/>
                  <a:pt x="3629899" y="0"/>
                </a:cubicBezTo>
                <a:cubicBezTo>
                  <a:pt x="3789013" y="-8832"/>
                  <a:pt x="3991611" y="44617"/>
                  <a:pt x="4274972" y="0"/>
                </a:cubicBezTo>
                <a:cubicBezTo>
                  <a:pt x="4558333" y="-44617"/>
                  <a:pt x="4769941" y="77327"/>
                  <a:pt x="4920044" y="0"/>
                </a:cubicBezTo>
                <a:cubicBezTo>
                  <a:pt x="4974761" y="197490"/>
                  <a:pt x="4892503" y="323489"/>
                  <a:pt x="4920044" y="543040"/>
                </a:cubicBezTo>
                <a:cubicBezTo>
                  <a:pt x="4947585" y="762591"/>
                  <a:pt x="4873063" y="943579"/>
                  <a:pt x="4920044" y="1086080"/>
                </a:cubicBezTo>
                <a:cubicBezTo>
                  <a:pt x="4967025" y="1228581"/>
                  <a:pt x="4893472" y="1387277"/>
                  <a:pt x="4920044" y="1683424"/>
                </a:cubicBezTo>
                <a:cubicBezTo>
                  <a:pt x="4946616" y="1979571"/>
                  <a:pt x="4910641" y="1964294"/>
                  <a:pt x="4920044" y="2063552"/>
                </a:cubicBezTo>
                <a:cubicBezTo>
                  <a:pt x="4929447" y="2162810"/>
                  <a:pt x="4908155" y="2356509"/>
                  <a:pt x="4920044" y="2606592"/>
                </a:cubicBezTo>
                <a:cubicBezTo>
                  <a:pt x="4931933" y="2856675"/>
                  <a:pt x="4905109" y="3016712"/>
                  <a:pt x="4920044" y="3149633"/>
                </a:cubicBezTo>
                <a:cubicBezTo>
                  <a:pt x="4934979" y="3282554"/>
                  <a:pt x="4887706" y="3456222"/>
                  <a:pt x="4920044" y="3692673"/>
                </a:cubicBezTo>
                <a:cubicBezTo>
                  <a:pt x="4952382" y="3929124"/>
                  <a:pt x="4902827" y="4042861"/>
                  <a:pt x="4920044" y="4290017"/>
                </a:cubicBezTo>
                <a:cubicBezTo>
                  <a:pt x="4937261" y="4537173"/>
                  <a:pt x="4887268" y="4732647"/>
                  <a:pt x="4920044" y="4887361"/>
                </a:cubicBezTo>
                <a:cubicBezTo>
                  <a:pt x="4952820" y="5042075"/>
                  <a:pt x="4878099" y="5194438"/>
                  <a:pt x="4920044" y="5430401"/>
                </a:cubicBezTo>
                <a:cubicBezTo>
                  <a:pt x="4818439" y="5441794"/>
                  <a:pt x="4645626" y="5395418"/>
                  <a:pt x="4520974" y="5430401"/>
                </a:cubicBezTo>
                <a:cubicBezTo>
                  <a:pt x="4396322" y="5465384"/>
                  <a:pt x="4012218" y="5372909"/>
                  <a:pt x="3875901" y="5430401"/>
                </a:cubicBezTo>
                <a:cubicBezTo>
                  <a:pt x="3739584" y="5487893"/>
                  <a:pt x="3530996" y="5381820"/>
                  <a:pt x="3329230" y="5430401"/>
                </a:cubicBezTo>
                <a:cubicBezTo>
                  <a:pt x="3127464" y="5478982"/>
                  <a:pt x="2987021" y="5382484"/>
                  <a:pt x="2880959" y="5430401"/>
                </a:cubicBezTo>
                <a:cubicBezTo>
                  <a:pt x="2774897" y="5478318"/>
                  <a:pt x="2603710" y="5410538"/>
                  <a:pt x="2334288" y="5430401"/>
                </a:cubicBezTo>
                <a:cubicBezTo>
                  <a:pt x="2064866" y="5450264"/>
                  <a:pt x="2106400" y="5402379"/>
                  <a:pt x="1935217" y="5430401"/>
                </a:cubicBezTo>
                <a:cubicBezTo>
                  <a:pt x="1764034" y="5458423"/>
                  <a:pt x="1684271" y="5421780"/>
                  <a:pt x="1536147" y="5430401"/>
                </a:cubicBezTo>
                <a:cubicBezTo>
                  <a:pt x="1388023" y="5439022"/>
                  <a:pt x="1262626" y="5368712"/>
                  <a:pt x="989476" y="5430401"/>
                </a:cubicBezTo>
                <a:cubicBezTo>
                  <a:pt x="716326" y="5492090"/>
                  <a:pt x="687812" y="5401054"/>
                  <a:pt x="541205" y="5430401"/>
                </a:cubicBezTo>
                <a:cubicBezTo>
                  <a:pt x="394598" y="5459748"/>
                  <a:pt x="116219" y="5404816"/>
                  <a:pt x="0" y="5430401"/>
                </a:cubicBezTo>
                <a:cubicBezTo>
                  <a:pt x="-5716" y="5253611"/>
                  <a:pt x="18680" y="5175595"/>
                  <a:pt x="0" y="4995969"/>
                </a:cubicBezTo>
                <a:cubicBezTo>
                  <a:pt x="-18680" y="4816343"/>
                  <a:pt x="296" y="4780314"/>
                  <a:pt x="0" y="4615841"/>
                </a:cubicBezTo>
                <a:cubicBezTo>
                  <a:pt x="-296" y="4451368"/>
                  <a:pt x="39183" y="4139901"/>
                  <a:pt x="0" y="4018497"/>
                </a:cubicBezTo>
                <a:cubicBezTo>
                  <a:pt x="-39183" y="3897093"/>
                  <a:pt x="16439" y="3765929"/>
                  <a:pt x="0" y="3584065"/>
                </a:cubicBezTo>
                <a:cubicBezTo>
                  <a:pt x="-16439" y="3402201"/>
                  <a:pt x="28411" y="3266029"/>
                  <a:pt x="0" y="2986721"/>
                </a:cubicBezTo>
                <a:cubicBezTo>
                  <a:pt x="-28411" y="2707413"/>
                  <a:pt x="75487" y="2573611"/>
                  <a:pt x="0" y="2335072"/>
                </a:cubicBezTo>
                <a:cubicBezTo>
                  <a:pt x="-75487" y="2096533"/>
                  <a:pt x="54576" y="2013610"/>
                  <a:pt x="0" y="1846336"/>
                </a:cubicBezTo>
                <a:cubicBezTo>
                  <a:pt x="-54576" y="1679062"/>
                  <a:pt x="42556" y="1484504"/>
                  <a:pt x="0" y="1194688"/>
                </a:cubicBezTo>
                <a:cubicBezTo>
                  <a:pt x="-42556" y="904872"/>
                  <a:pt x="25754" y="939337"/>
                  <a:pt x="0" y="760256"/>
                </a:cubicBezTo>
                <a:cubicBezTo>
                  <a:pt x="-25754" y="581175"/>
                  <a:pt x="32106" y="265167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4F53D0-0851-A490-C4D4-05AD925F53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001" y="1679575"/>
            <a:ext cx="6315742" cy="181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4D33FB-DE41-7B3D-F1CA-64E0E1F6C605}"/>
              </a:ext>
            </a:extLst>
          </p:cNvPr>
          <p:cNvSpPr txBox="1"/>
          <p:nvPr/>
        </p:nvSpPr>
        <p:spPr>
          <a:xfrm>
            <a:off x="6908934" y="3597559"/>
            <a:ext cx="43930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Continuously </a:t>
            </a:r>
            <a:r>
              <a:rPr lang="en-US" b="1" dirty="0"/>
              <a:t>“rewire” </a:t>
            </a:r>
            <a:r>
              <a:rPr lang="en-US" dirty="0"/>
              <a:t>the graph based on closest vertices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8208FA-0373-870D-8DB7-31B070BCF225}"/>
              </a:ext>
            </a:extLst>
          </p:cNvPr>
          <p:cNvSpPr txBox="1"/>
          <p:nvPr/>
        </p:nvSpPr>
        <p:spPr>
          <a:xfrm>
            <a:off x="5327268" y="4950781"/>
            <a:ext cx="6864732" cy="1477328"/>
          </a:xfrm>
          <a:custGeom>
            <a:avLst/>
            <a:gdLst>
              <a:gd name="connsiteX0" fmla="*/ 0 w 6864732"/>
              <a:gd name="connsiteY0" fmla="*/ 0 h 1477328"/>
              <a:gd name="connsiteX1" fmla="*/ 366119 w 6864732"/>
              <a:gd name="connsiteY1" fmla="*/ 0 h 1477328"/>
              <a:gd name="connsiteX2" fmla="*/ 1006827 w 6864732"/>
              <a:gd name="connsiteY2" fmla="*/ 0 h 1477328"/>
              <a:gd name="connsiteX3" fmla="*/ 1510241 w 6864732"/>
              <a:gd name="connsiteY3" fmla="*/ 0 h 1477328"/>
              <a:gd name="connsiteX4" fmla="*/ 2082302 w 6864732"/>
              <a:gd name="connsiteY4" fmla="*/ 0 h 1477328"/>
              <a:gd name="connsiteX5" fmla="*/ 2791658 w 6864732"/>
              <a:gd name="connsiteY5" fmla="*/ 0 h 1477328"/>
              <a:gd name="connsiteX6" fmla="*/ 3226424 w 6864732"/>
              <a:gd name="connsiteY6" fmla="*/ 0 h 1477328"/>
              <a:gd name="connsiteX7" fmla="*/ 3867132 w 6864732"/>
              <a:gd name="connsiteY7" fmla="*/ 0 h 1477328"/>
              <a:gd name="connsiteX8" fmla="*/ 4301899 w 6864732"/>
              <a:gd name="connsiteY8" fmla="*/ 0 h 1477328"/>
              <a:gd name="connsiteX9" fmla="*/ 4873960 w 6864732"/>
              <a:gd name="connsiteY9" fmla="*/ 0 h 1477328"/>
              <a:gd name="connsiteX10" fmla="*/ 5514668 w 6864732"/>
              <a:gd name="connsiteY10" fmla="*/ 0 h 1477328"/>
              <a:gd name="connsiteX11" fmla="*/ 5880787 w 6864732"/>
              <a:gd name="connsiteY11" fmla="*/ 0 h 1477328"/>
              <a:gd name="connsiteX12" fmla="*/ 6246906 w 6864732"/>
              <a:gd name="connsiteY12" fmla="*/ 0 h 1477328"/>
              <a:gd name="connsiteX13" fmla="*/ 6864732 w 6864732"/>
              <a:gd name="connsiteY13" fmla="*/ 0 h 1477328"/>
              <a:gd name="connsiteX14" fmla="*/ 6864732 w 6864732"/>
              <a:gd name="connsiteY14" fmla="*/ 492443 h 1477328"/>
              <a:gd name="connsiteX15" fmla="*/ 6864732 w 6864732"/>
              <a:gd name="connsiteY15" fmla="*/ 999659 h 1477328"/>
              <a:gd name="connsiteX16" fmla="*/ 6864732 w 6864732"/>
              <a:gd name="connsiteY16" fmla="*/ 1477328 h 1477328"/>
              <a:gd name="connsiteX17" fmla="*/ 6224024 w 6864732"/>
              <a:gd name="connsiteY17" fmla="*/ 1477328 h 1477328"/>
              <a:gd name="connsiteX18" fmla="*/ 5583315 w 6864732"/>
              <a:gd name="connsiteY18" fmla="*/ 1477328 h 1477328"/>
              <a:gd name="connsiteX19" fmla="*/ 5011254 w 6864732"/>
              <a:gd name="connsiteY19" fmla="*/ 1477328 h 1477328"/>
              <a:gd name="connsiteX20" fmla="*/ 4301899 w 6864732"/>
              <a:gd name="connsiteY20" fmla="*/ 1477328 h 1477328"/>
              <a:gd name="connsiteX21" fmla="*/ 3592543 w 6864732"/>
              <a:gd name="connsiteY21" fmla="*/ 1477328 h 1477328"/>
              <a:gd name="connsiteX22" fmla="*/ 2951835 w 6864732"/>
              <a:gd name="connsiteY22" fmla="*/ 1477328 h 1477328"/>
              <a:gd name="connsiteX23" fmla="*/ 2311126 w 6864732"/>
              <a:gd name="connsiteY23" fmla="*/ 1477328 h 1477328"/>
              <a:gd name="connsiteX24" fmla="*/ 1670418 w 6864732"/>
              <a:gd name="connsiteY24" fmla="*/ 1477328 h 1477328"/>
              <a:gd name="connsiteX25" fmla="*/ 1235652 w 6864732"/>
              <a:gd name="connsiteY25" fmla="*/ 1477328 h 1477328"/>
              <a:gd name="connsiteX26" fmla="*/ 526296 w 6864732"/>
              <a:gd name="connsiteY26" fmla="*/ 1477328 h 1477328"/>
              <a:gd name="connsiteX27" fmla="*/ 0 w 6864732"/>
              <a:gd name="connsiteY27" fmla="*/ 1477328 h 1477328"/>
              <a:gd name="connsiteX28" fmla="*/ 0 w 6864732"/>
              <a:gd name="connsiteY28" fmla="*/ 1029205 h 1477328"/>
              <a:gd name="connsiteX29" fmla="*/ 0 w 6864732"/>
              <a:gd name="connsiteY29" fmla="*/ 521989 h 1477328"/>
              <a:gd name="connsiteX30" fmla="*/ 0 w 6864732"/>
              <a:gd name="connsiteY30" fmla="*/ 0 h 1477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864732" h="1477328" fill="none" extrusionOk="0">
                <a:moveTo>
                  <a:pt x="0" y="0"/>
                </a:moveTo>
                <a:cubicBezTo>
                  <a:pt x="94815" y="-14473"/>
                  <a:pt x="214145" y="12287"/>
                  <a:pt x="366119" y="0"/>
                </a:cubicBezTo>
                <a:cubicBezTo>
                  <a:pt x="518093" y="-12287"/>
                  <a:pt x="737560" y="52427"/>
                  <a:pt x="1006827" y="0"/>
                </a:cubicBezTo>
                <a:cubicBezTo>
                  <a:pt x="1276094" y="-52427"/>
                  <a:pt x="1328337" y="56812"/>
                  <a:pt x="1510241" y="0"/>
                </a:cubicBezTo>
                <a:cubicBezTo>
                  <a:pt x="1692145" y="-56812"/>
                  <a:pt x="1933831" y="14942"/>
                  <a:pt x="2082302" y="0"/>
                </a:cubicBezTo>
                <a:cubicBezTo>
                  <a:pt x="2230773" y="-14942"/>
                  <a:pt x="2614159" y="70705"/>
                  <a:pt x="2791658" y="0"/>
                </a:cubicBezTo>
                <a:cubicBezTo>
                  <a:pt x="2969157" y="-70705"/>
                  <a:pt x="3111756" y="19493"/>
                  <a:pt x="3226424" y="0"/>
                </a:cubicBezTo>
                <a:cubicBezTo>
                  <a:pt x="3341092" y="-19493"/>
                  <a:pt x="3634291" y="58104"/>
                  <a:pt x="3867132" y="0"/>
                </a:cubicBezTo>
                <a:cubicBezTo>
                  <a:pt x="4099973" y="-58104"/>
                  <a:pt x="4209345" y="12441"/>
                  <a:pt x="4301899" y="0"/>
                </a:cubicBezTo>
                <a:cubicBezTo>
                  <a:pt x="4394453" y="-12441"/>
                  <a:pt x="4638252" y="32451"/>
                  <a:pt x="4873960" y="0"/>
                </a:cubicBezTo>
                <a:cubicBezTo>
                  <a:pt x="5109668" y="-32451"/>
                  <a:pt x="5384389" y="65203"/>
                  <a:pt x="5514668" y="0"/>
                </a:cubicBezTo>
                <a:cubicBezTo>
                  <a:pt x="5644947" y="-65203"/>
                  <a:pt x="5760224" y="60"/>
                  <a:pt x="5880787" y="0"/>
                </a:cubicBezTo>
                <a:cubicBezTo>
                  <a:pt x="6001350" y="-60"/>
                  <a:pt x="6115658" y="33859"/>
                  <a:pt x="6246906" y="0"/>
                </a:cubicBezTo>
                <a:cubicBezTo>
                  <a:pt x="6378154" y="-33859"/>
                  <a:pt x="6646479" y="5307"/>
                  <a:pt x="6864732" y="0"/>
                </a:cubicBezTo>
                <a:cubicBezTo>
                  <a:pt x="6875686" y="240832"/>
                  <a:pt x="6818713" y="345496"/>
                  <a:pt x="6864732" y="492443"/>
                </a:cubicBezTo>
                <a:cubicBezTo>
                  <a:pt x="6910751" y="639390"/>
                  <a:pt x="6863572" y="775810"/>
                  <a:pt x="6864732" y="999659"/>
                </a:cubicBezTo>
                <a:cubicBezTo>
                  <a:pt x="6865892" y="1223508"/>
                  <a:pt x="6852009" y="1334057"/>
                  <a:pt x="6864732" y="1477328"/>
                </a:cubicBezTo>
                <a:cubicBezTo>
                  <a:pt x="6650733" y="1498295"/>
                  <a:pt x="6471150" y="1454168"/>
                  <a:pt x="6224024" y="1477328"/>
                </a:cubicBezTo>
                <a:cubicBezTo>
                  <a:pt x="5976898" y="1500488"/>
                  <a:pt x="5874490" y="1430209"/>
                  <a:pt x="5583315" y="1477328"/>
                </a:cubicBezTo>
                <a:cubicBezTo>
                  <a:pt x="5292140" y="1524447"/>
                  <a:pt x="5221760" y="1437111"/>
                  <a:pt x="5011254" y="1477328"/>
                </a:cubicBezTo>
                <a:cubicBezTo>
                  <a:pt x="4800748" y="1517545"/>
                  <a:pt x="4632337" y="1396069"/>
                  <a:pt x="4301899" y="1477328"/>
                </a:cubicBezTo>
                <a:cubicBezTo>
                  <a:pt x="3971462" y="1558587"/>
                  <a:pt x="3855359" y="1408017"/>
                  <a:pt x="3592543" y="1477328"/>
                </a:cubicBezTo>
                <a:cubicBezTo>
                  <a:pt x="3329727" y="1546639"/>
                  <a:pt x="3208683" y="1429742"/>
                  <a:pt x="2951835" y="1477328"/>
                </a:cubicBezTo>
                <a:cubicBezTo>
                  <a:pt x="2694987" y="1524914"/>
                  <a:pt x="2526390" y="1426784"/>
                  <a:pt x="2311126" y="1477328"/>
                </a:cubicBezTo>
                <a:cubicBezTo>
                  <a:pt x="2095862" y="1527872"/>
                  <a:pt x="1934938" y="1412699"/>
                  <a:pt x="1670418" y="1477328"/>
                </a:cubicBezTo>
                <a:cubicBezTo>
                  <a:pt x="1405898" y="1541957"/>
                  <a:pt x="1395695" y="1474444"/>
                  <a:pt x="1235652" y="1477328"/>
                </a:cubicBezTo>
                <a:cubicBezTo>
                  <a:pt x="1075609" y="1480212"/>
                  <a:pt x="827518" y="1456174"/>
                  <a:pt x="526296" y="1477328"/>
                </a:cubicBezTo>
                <a:cubicBezTo>
                  <a:pt x="225074" y="1498482"/>
                  <a:pt x="224979" y="1447603"/>
                  <a:pt x="0" y="1477328"/>
                </a:cubicBezTo>
                <a:cubicBezTo>
                  <a:pt x="-7299" y="1267540"/>
                  <a:pt x="49033" y="1160139"/>
                  <a:pt x="0" y="1029205"/>
                </a:cubicBezTo>
                <a:cubicBezTo>
                  <a:pt x="-49033" y="898271"/>
                  <a:pt x="41158" y="636512"/>
                  <a:pt x="0" y="521989"/>
                </a:cubicBezTo>
                <a:cubicBezTo>
                  <a:pt x="-41158" y="407466"/>
                  <a:pt x="54674" y="214557"/>
                  <a:pt x="0" y="0"/>
                </a:cubicBezTo>
                <a:close/>
              </a:path>
              <a:path w="6864732" h="1477328" stroke="0" extrusionOk="0">
                <a:moveTo>
                  <a:pt x="0" y="0"/>
                </a:moveTo>
                <a:cubicBezTo>
                  <a:pt x="230151" y="-20189"/>
                  <a:pt x="362701" y="27774"/>
                  <a:pt x="503414" y="0"/>
                </a:cubicBezTo>
                <a:cubicBezTo>
                  <a:pt x="644127" y="-27774"/>
                  <a:pt x="688905" y="32098"/>
                  <a:pt x="869533" y="0"/>
                </a:cubicBezTo>
                <a:cubicBezTo>
                  <a:pt x="1050161" y="-32098"/>
                  <a:pt x="1428071" y="15765"/>
                  <a:pt x="1578888" y="0"/>
                </a:cubicBezTo>
                <a:cubicBezTo>
                  <a:pt x="1729706" y="-15765"/>
                  <a:pt x="1868045" y="57709"/>
                  <a:pt x="2082302" y="0"/>
                </a:cubicBezTo>
                <a:cubicBezTo>
                  <a:pt x="2296559" y="-57709"/>
                  <a:pt x="2479127" y="44331"/>
                  <a:pt x="2585716" y="0"/>
                </a:cubicBezTo>
                <a:cubicBezTo>
                  <a:pt x="2692305" y="-44331"/>
                  <a:pt x="3134204" y="18732"/>
                  <a:pt x="3295071" y="0"/>
                </a:cubicBezTo>
                <a:cubicBezTo>
                  <a:pt x="3455938" y="-18732"/>
                  <a:pt x="3582293" y="315"/>
                  <a:pt x="3729838" y="0"/>
                </a:cubicBezTo>
                <a:cubicBezTo>
                  <a:pt x="3877383" y="-315"/>
                  <a:pt x="4289800" y="79655"/>
                  <a:pt x="4439193" y="0"/>
                </a:cubicBezTo>
                <a:cubicBezTo>
                  <a:pt x="4588587" y="-79655"/>
                  <a:pt x="4974404" y="11265"/>
                  <a:pt x="5148549" y="0"/>
                </a:cubicBezTo>
                <a:cubicBezTo>
                  <a:pt x="5322694" y="-11265"/>
                  <a:pt x="5603003" y="36363"/>
                  <a:pt x="5720610" y="0"/>
                </a:cubicBezTo>
                <a:cubicBezTo>
                  <a:pt x="5838217" y="-36363"/>
                  <a:pt x="6556751" y="39283"/>
                  <a:pt x="6864732" y="0"/>
                </a:cubicBezTo>
                <a:cubicBezTo>
                  <a:pt x="6871412" y="213025"/>
                  <a:pt x="6812460" y="292181"/>
                  <a:pt x="6864732" y="477669"/>
                </a:cubicBezTo>
                <a:cubicBezTo>
                  <a:pt x="6917004" y="663157"/>
                  <a:pt x="6819079" y="723509"/>
                  <a:pt x="6864732" y="925792"/>
                </a:cubicBezTo>
                <a:cubicBezTo>
                  <a:pt x="6910385" y="1128075"/>
                  <a:pt x="6844321" y="1354091"/>
                  <a:pt x="6864732" y="1477328"/>
                </a:cubicBezTo>
                <a:cubicBezTo>
                  <a:pt x="6696194" y="1508048"/>
                  <a:pt x="6433535" y="1455749"/>
                  <a:pt x="6292671" y="1477328"/>
                </a:cubicBezTo>
                <a:cubicBezTo>
                  <a:pt x="6151807" y="1498907"/>
                  <a:pt x="5923929" y="1471462"/>
                  <a:pt x="5720610" y="1477328"/>
                </a:cubicBezTo>
                <a:cubicBezTo>
                  <a:pt x="5517291" y="1483194"/>
                  <a:pt x="5277317" y="1425628"/>
                  <a:pt x="5011254" y="1477328"/>
                </a:cubicBezTo>
                <a:cubicBezTo>
                  <a:pt x="4745191" y="1529028"/>
                  <a:pt x="4615434" y="1460088"/>
                  <a:pt x="4439193" y="1477328"/>
                </a:cubicBezTo>
                <a:cubicBezTo>
                  <a:pt x="4262952" y="1494568"/>
                  <a:pt x="4242178" y="1442011"/>
                  <a:pt x="4073074" y="1477328"/>
                </a:cubicBezTo>
                <a:cubicBezTo>
                  <a:pt x="3903970" y="1512645"/>
                  <a:pt x="3757572" y="1457244"/>
                  <a:pt x="3638308" y="1477328"/>
                </a:cubicBezTo>
                <a:cubicBezTo>
                  <a:pt x="3519044" y="1497412"/>
                  <a:pt x="3206117" y="1472121"/>
                  <a:pt x="2928952" y="1477328"/>
                </a:cubicBezTo>
                <a:cubicBezTo>
                  <a:pt x="2651787" y="1482535"/>
                  <a:pt x="2525729" y="1460226"/>
                  <a:pt x="2356891" y="1477328"/>
                </a:cubicBezTo>
                <a:cubicBezTo>
                  <a:pt x="2188053" y="1494430"/>
                  <a:pt x="2113775" y="1452920"/>
                  <a:pt x="1922125" y="1477328"/>
                </a:cubicBezTo>
                <a:cubicBezTo>
                  <a:pt x="1730475" y="1501736"/>
                  <a:pt x="1581980" y="1410694"/>
                  <a:pt x="1350064" y="1477328"/>
                </a:cubicBezTo>
                <a:cubicBezTo>
                  <a:pt x="1118148" y="1543962"/>
                  <a:pt x="1075024" y="1475314"/>
                  <a:pt x="983945" y="1477328"/>
                </a:cubicBezTo>
                <a:cubicBezTo>
                  <a:pt x="892866" y="1479342"/>
                  <a:pt x="759404" y="1460093"/>
                  <a:pt x="617826" y="1477328"/>
                </a:cubicBezTo>
                <a:cubicBezTo>
                  <a:pt x="476248" y="1494563"/>
                  <a:pt x="153490" y="1443516"/>
                  <a:pt x="0" y="1477328"/>
                </a:cubicBezTo>
                <a:cubicBezTo>
                  <a:pt x="-42596" y="1249813"/>
                  <a:pt x="8719" y="1240203"/>
                  <a:pt x="0" y="1014432"/>
                </a:cubicBezTo>
                <a:cubicBezTo>
                  <a:pt x="-8719" y="788661"/>
                  <a:pt x="15752" y="672555"/>
                  <a:pt x="0" y="492443"/>
                </a:cubicBezTo>
                <a:cubicBezTo>
                  <a:pt x="-15752" y="312331"/>
                  <a:pt x="53722" y="146106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457200" indent="-457200">
              <a:buAutoNum type="arabicParenR"/>
            </a:pPr>
            <a:r>
              <a:rPr lang="en-US" sz="1800" dirty="0"/>
              <a:t>Find the nearest node in tree</a:t>
            </a:r>
          </a:p>
          <a:p>
            <a:pPr marL="457200" indent="-457200">
              <a:buAutoNum type="arabicParenR"/>
            </a:pPr>
            <a:r>
              <a:rPr lang="en-US" sz="1800" dirty="0"/>
              <a:t>Generate a new node in direction of sampled node</a:t>
            </a:r>
          </a:p>
          <a:p>
            <a:pPr marL="457200" indent="-457200">
              <a:buAutoNum type="arabicParenR"/>
            </a:pPr>
            <a:r>
              <a:rPr lang="en-US" sz="1800" dirty="0"/>
              <a:t>Collision check</a:t>
            </a:r>
          </a:p>
          <a:p>
            <a:pPr marL="457200" indent="-457200">
              <a:buAutoNum type="arabicParenR"/>
            </a:pPr>
            <a:r>
              <a:rPr lang="en-US" sz="1800" b="1" dirty="0"/>
              <a:t>Check whether new node is closer to any existing nodes</a:t>
            </a:r>
          </a:p>
          <a:p>
            <a:pPr marL="457200" indent="-457200">
              <a:buAutoNum type="arabicParenR"/>
            </a:pPr>
            <a:r>
              <a:rPr lang="en-US" sz="1800" b="1" dirty="0"/>
              <a:t>Rewire tree to result in lowest total cost path</a:t>
            </a:r>
          </a:p>
        </p:txBody>
      </p:sp>
    </p:spTree>
    <p:extLst>
      <p:ext uri="{BB962C8B-B14F-4D97-AF65-F5344CB8AC3E}">
        <p14:creationId xmlns:p14="http://schemas.microsoft.com/office/powerpoint/2010/main" val="1259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B33C6-AEBE-742F-F1F3-B537B9F70E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435CA96D-E8F1-20D2-5FD6-A1962FFC8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0007D29E-C5E3-0B96-8CE0-A4DDFE9954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78E603D0-BF4C-2CE5-34F0-4D00EFE2D6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RRT Visualized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FAD7ED-7F14-14E0-BE80-913744B55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912" y="1152525"/>
            <a:ext cx="8990444" cy="550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2619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CC87C-A953-1D5E-C1E1-93A76BF13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D77610AA-E6E8-5A03-1FC5-853AFCCCF1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2AE62F39-B222-90E4-9623-7BDE54779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E2A29957-7051-D3DA-DBF2-D5A4B490EC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Single Robot Planning: RRT* Visualized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3DB56B-9018-5143-6D69-7D68C9398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912" y="1152525"/>
            <a:ext cx="8990444" cy="55048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D90B2B-8C7D-7E0E-2403-0A7F195AF4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6910" y="1163574"/>
            <a:ext cx="8990443" cy="550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542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1C8C8A-FD1D-0A82-1749-33F40B139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88868E4C-A469-5185-7716-5DB1FD87B4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A1165BDF-7807-5E04-D5CE-4C96EEC11D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9BCA011-FA51-BD5E-2707-1E5FBED9AE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Class 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82E778-C408-D6F9-CA63-783974C5BCE3}"/>
              </a:ext>
            </a:extLst>
          </p:cNvPr>
          <p:cNvSpPr txBox="1"/>
          <p:nvPr/>
        </p:nvSpPr>
        <p:spPr>
          <a:xfrm>
            <a:off x="268842" y="1335928"/>
            <a:ext cx="58737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/>
              <a:t>Lecture (~20 minutes)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Astound the Class (~40 minutes)</a:t>
            </a:r>
          </a:p>
        </p:txBody>
      </p:sp>
    </p:spTree>
    <p:extLst>
      <p:ext uri="{BB962C8B-B14F-4D97-AF65-F5344CB8AC3E}">
        <p14:creationId xmlns:p14="http://schemas.microsoft.com/office/powerpoint/2010/main" val="26272004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7D2E34-F972-B376-E301-0AF402860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65C291D9-11DB-E3E7-3F6D-7A1709A5C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300EF8B-1792-70E4-9FED-7FB5F1E90C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FFCC426-C019-BE90-0755-BFD0B93CE8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Multi-Agent RRT (MA-RRT*)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C2AA73-45ED-F2B7-DA20-66922F51EF3A}"/>
              </a:ext>
            </a:extLst>
          </p:cNvPr>
          <p:cNvSpPr txBox="1"/>
          <p:nvPr/>
        </p:nvSpPr>
        <p:spPr>
          <a:xfrm>
            <a:off x="524256" y="1152525"/>
            <a:ext cx="102473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(first extend RRT* with </a:t>
            </a:r>
            <a:r>
              <a:rPr lang="en-US" b="1" dirty="0"/>
              <a:t>G-RRT*</a:t>
            </a:r>
            <a:r>
              <a:rPr lang="en-US" dirty="0"/>
              <a:t>, which discretizes state space into a motion graph; when expanding from start, still samples points randomly, then uses graph-based search to find optimal path)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AB0DB07-3EEA-CEAD-E303-7DC1CE9614AB}"/>
                  </a:ext>
                </a:extLst>
              </p:cNvPr>
              <p:cNvSpPr txBox="1"/>
              <p:nvPr/>
            </p:nvSpPr>
            <p:spPr>
              <a:xfrm>
                <a:off x="3263461" y="2732692"/>
                <a:ext cx="404931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b="1" dirty="0"/>
                  <a:t>State space: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AB0DB07-3EEA-CEAD-E303-7DC1CE9614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3461" y="2732692"/>
                <a:ext cx="4049314" cy="369332"/>
              </a:xfrm>
              <a:prstGeom prst="rect">
                <a:avLst/>
              </a:prstGeom>
              <a:blipFill>
                <a:blip r:embed="rId3"/>
                <a:stretch>
                  <a:fillRect l="-4375" t="-26667" r="-313" b="-4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8C6B759-9313-E909-4EED-2B8AE0D5088D}"/>
                  </a:ext>
                </a:extLst>
              </p:cNvPr>
              <p:cNvSpPr txBox="1"/>
              <p:nvPr/>
            </p:nvSpPr>
            <p:spPr>
              <a:xfrm>
                <a:off x="7421331" y="2548026"/>
                <a:ext cx="4426148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b="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is waypoint of agent 1;</a:t>
                </a:r>
              </a:p>
              <a:p>
                <a:r>
                  <a:rPr lang="en-US" dirty="0"/>
                  <a:t>waypoint includes time 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8C6B759-9313-E909-4EED-2B8AE0D508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21331" y="2548026"/>
                <a:ext cx="4426148" cy="738664"/>
              </a:xfrm>
              <a:prstGeom prst="rect">
                <a:avLst/>
              </a:prstGeom>
              <a:blipFill>
                <a:blip r:embed="rId4"/>
                <a:stretch>
                  <a:fillRect l="-4298" t="-13559" r="-3438" b="-237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FC1DE4A-2AAD-B46C-DD1A-F9D42A7F7546}"/>
                  </a:ext>
                </a:extLst>
              </p:cNvPr>
              <p:cNvSpPr txBox="1"/>
              <p:nvPr/>
            </p:nvSpPr>
            <p:spPr>
              <a:xfrm>
                <a:off x="6096000" y="3309971"/>
                <a:ext cx="2650662" cy="72564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subSup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𝑐𝑜𝑠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𝐿𝐵</m:t>
                              </m:r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FC1DE4A-2AAD-B46C-DD1A-F9D42A7F75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3309971"/>
                <a:ext cx="2650662" cy="725648"/>
              </a:xfrm>
              <a:prstGeom prst="rect">
                <a:avLst/>
              </a:prstGeom>
              <a:blipFill>
                <a:blip r:embed="rId5"/>
                <a:stretch>
                  <a:fillRect l="-42105" t="-186207" r="-3349" b="-2706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C65E7DD5-187D-5281-272D-08CFF444E7C5}"/>
              </a:ext>
            </a:extLst>
          </p:cNvPr>
          <p:cNvSpPr txBox="1"/>
          <p:nvPr/>
        </p:nvSpPr>
        <p:spPr>
          <a:xfrm>
            <a:off x="782758" y="3508587"/>
            <a:ext cx="534922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b="1" dirty="0"/>
              <a:t>Distance between two joint spaces: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B0312C-AB64-3692-7252-94A2B6C553F7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3770"/>
          <a:stretch/>
        </p:blipFill>
        <p:spPr>
          <a:xfrm>
            <a:off x="188290" y="4027917"/>
            <a:ext cx="3251089" cy="28300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AF1DF3-FE24-CAFF-460A-F57708EF3510}"/>
              </a:ext>
            </a:extLst>
          </p:cNvPr>
          <p:cNvSpPr txBox="1"/>
          <p:nvPr/>
        </p:nvSpPr>
        <p:spPr>
          <a:xfrm>
            <a:off x="672480" y="2698308"/>
            <a:ext cx="10247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 consider: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FE331F-7E69-A0DC-A961-0946D011711F}"/>
              </a:ext>
            </a:extLst>
          </p:cNvPr>
          <p:cNvSpPr txBox="1"/>
          <p:nvPr/>
        </p:nvSpPr>
        <p:spPr>
          <a:xfrm>
            <a:off x="6380922" y="6263089"/>
            <a:ext cx="5725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(obviously, </a:t>
            </a:r>
            <a:r>
              <a:rPr lang="en-US" dirty="0"/>
              <a:t>this hurts our spatial intuition)</a:t>
            </a:r>
          </a:p>
        </p:txBody>
      </p:sp>
    </p:spTree>
    <p:extLst>
      <p:ext uri="{BB962C8B-B14F-4D97-AF65-F5344CB8AC3E}">
        <p14:creationId xmlns:p14="http://schemas.microsoft.com/office/powerpoint/2010/main" val="2278386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B4052-50F1-E884-FE46-EB37A4FDC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39A5B74-F2C4-637D-5DDE-CF016094D8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99F3ABE-968C-A8FF-3C32-31DE075033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7274E71E-834B-47BF-6F0D-388D19BE96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Discrete RRT (</a:t>
            </a:r>
            <a:r>
              <a:rPr lang="en-US" sz="3600" dirty="0" err="1">
                <a:solidFill>
                  <a:schemeClr val="bg1"/>
                </a:solidFill>
              </a:rPr>
              <a:t>dRRT</a:t>
            </a:r>
            <a:r>
              <a:rPr lang="en-US" sz="3600" dirty="0">
                <a:solidFill>
                  <a:schemeClr val="bg1"/>
                </a:solidFill>
              </a:rPr>
              <a:t> / </a:t>
            </a:r>
            <a:r>
              <a:rPr lang="en-US" sz="3600" dirty="0" err="1">
                <a:solidFill>
                  <a:schemeClr val="bg1"/>
                </a:solidFill>
              </a:rPr>
              <a:t>dRRT</a:t>
            </a:r>
            <a:r>
              <a:rPr lang="en-US" sz="3600" dirty="0">
                <a:solidFill>
                  <a:schemeClr val="bg1"/>
                </a:solidFill>
              </a:rPr>
              <a:t>*)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3A165D-F0EE-6651-1DE6-996B96328A86}"/>
              </a:ext>
            </a:extLst>
          </p:cNvPr>
          <p:cNvSpPr txBox="1"/>
          <p:nvPr/>
        </p:nvSpPr>
        <p:spPr>
          <a:xfrm>
            <a:off x="1808138" y="2274838"/>
            <a:ext cx="8575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First compute </a:t>
            </a:r>
            <a:r>
              <a:rPr lang="en-US" i="1" dirty="0"/>
              <a:t>individual optimal roadmaps </a:t>
            </a:r>
            <a:r>
              <a:rPr lang="en-US" dirty="0"/>
              <a:t>using G-RRT* </a:t>
            </a:r>
          </a:p>
          <a:p>
            <a:r>
              <a:rPr lang="en-US" dirty="0"/>
              <a:t>THEN sample from joint configuration space of the roadmaps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4A3511-C571-9958-B54A-C57ABDD49767}"/>
              </a:ext>
            </a:extLst>
          </p:cNvPr>
          <p:cNvSpPr txBox="1"/>
          <p:nvPr/>
        </p:nvSpPr>
        <p:spPr>
          <a:xfrm>
            <a:off x="1808138" y="3584731"/>
            <a:ext cx="814733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Why?</a:t>
            </a:r>
            <a:r>
              <a:rPr lang="en-US" dirty="0"/>
              <a:t> The joint configuration space is highly dimensional; faster to solve individual roadmaps then only sample and replan from those “good” solutions</a:t>
            </a:r>
          </a:p>
        </p:txBody>
      </p:sp>
    </p:spTree>
    <p:extLst>
      <p:ext uri="{BB962C8B-B14F-4D97-AF65-F5344CB8AC3E}">
        <p14:creationId xmlns:p14="http://schemas.microsoft.com/office/powerpoint/2010/main" val="4008100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32D56-9048-2B0B-4108-24E4F3668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8F6CF61-938F-079A-3509-638BFF8A13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540DB7AF-C083-641F-BE4F-01596EE66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Decentralized RRT (</a:t>
            </a:r>
            <a:r>
              <a:rPr lang="en-US" sz="3600" dirty="0" err="1">
                <a:solidFill>
                  <a:schemeClr val="bg1"/>
                </a:solidFill>
              </a:rPr>
              <a:t>dRRT</a:t>
            </a:r>
            <a:r>
              <a:rPr lang="en-US" sz="3600" dirty="0">
                <a:solidFill>
                  <a:schemeClr val="bg1"/>
                </a:solidFill>
              </a:rPr>
              <a:t>*)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34C2EC-7995-A0BC-B0F5-AC54B4EC41CA}"/>
              </a:ext>
            </a:extLst>
          </p:cNvPr>
          <p:cNvSpPr txBox="1"/>
          <p:nvPr/>
        </p:nvSpPr>
        <p:spPr>
          <a:xfrm>
            <a:off x="8302752" y="3645408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Online Media 2" descr="IROS 2020: Multi-Robot Coordinated Planning in Confined Environments under Kinematic Constraints">
            <a:hlinkClick r:id="" action="ppaction://media"/>
            <a:extLst>
              <a:ext uri="{FF2B5EF4-FFF2-40B4-BE49-F238E27FC236}">
                <a16:creationId xmlns:a16="http://schemas.microsoft.com/office/drawing/2014/main" id="{5285A8EE-B999-D517-3862-21C2E509D46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767840" y="-36576"/>
            <a:ext cx="9192768" cy="689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173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1D2A5-AD3C-9F09-DF5D-DF7AA600F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47CCB8BC-231F-2A13-D9F9-7C2A08C985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3F6182F-30F2-B499-D2FF-F3A2C42075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699280ED-09E0-D024-DD0F-F59634DA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Quick Summary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37D96E-AD94-4DDF-0391-02A4155B4C46}"/>
              </a:ext>
            </a:extLst>
          </p:cNvPr>
          <p:cNvSpPr txBox="1"/>
          <p:nvPr/>
        </p:nvSpPr>
        <p:spPr>
          <a:xfrm>
            <a:off x="646176" y="2165593"/>
            <a:ext cx="112822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For scenarios with an omniscient planner: </a:t>
            </a:r>
            <a:r>
              <a:rPr lang="en-US" dirty="0"/>
              <a:t>A* is ubiquitous (e.g., video games)</a:t>
            </a:r>
          </a:p>
          <a:p>
            <a:r>
              <a:rPr lang="en-US" b="1" dirty="0"/>
              <a:t>For highly dynamic environments: </a:t>
            </a:r>
            <a:r>
              <a:rPr lang="en-US" dirty="0"/>
              <a:t>D*-lite is state of the art</a:t>
            </a:r>
          </a:p>
          <a:p>
            <a:r>
              <a:rPr lang="en-US" b="1" dirty="0"/>
              <a:t>For large, high-dimensional state spaces: </a:t>
            </a:r>
            <a:r>
              <a:rPr lang="en-US" dirty="0" err="1"/>
              <a:t>dRRT</a:t>
            </a:r>
            <a:r>
              <a:rPr lang="en-US" dirty="0"/>
              <a:t>* is state of the art</a:t>
            </a:r>
          </a:p>
          <a:p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08A6DA-E27D-325E-8C71-C6140C904B36}"/>
              </a:ext>
            </a:extLst>
          </p:cNvPr>
          <p:cNvSpPr txBox="1"/>
          <p:nvPr/>
        </p:nvSpPr>
        <p:spPr>
          <a:xfrm>
            <a:off x="2680801" y="3768174"/>
            <a:ext cx="6230112" cy="2308324"/>
          </a:xfrm>
          <a:custGeom>
            <a:avLst/>
            <a:gdLst>
              <a:gd name="connsiteX0" fmla="*/ 0 w 6230112"/>
              <a:gd name="connsiteY0" fmla="*/ 0 h 2308324"/>
              <a:gd name="connsiteX1" fmla="*/ 504073 w 6230112"/>
              <a:gd name="connsiteY1" fmla="*/ 0 h 2308324"/>
              <a:gd name="connsiteX2" fmla="*/ 883543 w 6230112"/>
              <a:gd name="connsiteY2" fmla="*/ 0 h 2308324"/>
              <a:gd name="connsiteX3" fmla="*/ 1574519 w 6230112"/>
              <a:gd name="connsiteY3" fmla="*/ 0 h 2308324"/>
              <a:gd name="connsiteX4" fmla="*/ 2078592 w 6230112"/>
              <a:gd name="connsiteY4" fmla="*/ 0 h 2308324"/>
              <a:gd name="connsiteX5" fmla="*/ 2582665 w 6230112"/>
              <a:gd name="connsiteY5" fmla="*/ 0 h 2308324"/>
              <a:gd name="connsiteX6" fmla="*/ 3273641 w 6230112"/>
              <a:gd name="connsiteY6" fmla="*/ 0 h 2308324"/>
              <a:gd name="connsiteX7" fmla="*/ 3715412 w 6230112"/>
              <a:gd name="connsiteY7" fmla="*/ 0 h 2308324"/>
              <a:gd name="connsiteX8" fmla="*/ 4406388 w 6230112"/>
              <a:gd name="connsiteY8" fmla="*/ 0 h 2308324"/>
              <a:gd name="connsiteX9" fmla="*/ 5097364 w 6230112"/>
              <a:gd name="connsiteY9" fmla="*/ 0 h 2308324"/>
              <a:gd name="connsiteX10" fmla="*/ 5663738 w 6230112"/>
              <a:gd name="connsiteY10" fmla="*/ 0 h 2308324"/>
              <a:gd name="connsiteX11" fmla="*/ 6230112 w 6230112"/>
              <a:gd name="connsiteY11" fmla="*/ 0 h 2308324"/>
              <a:gd name="connsiteX12" fmla="*/ 6230112 w 6230112"/>
              <a:gd name="connsiteY12" fmla="*/ 553998 h 2308324"/>
              <a:gd name="connsiteX13" fmla="*/ 6230112 w 6230112"/>
              <a:gd name="connsiteY13" fmla="*/ 1061829 h 2308324"/>
              <a:gd name="connsiteX14" fmla="*/ 6230112 w 6230112"/>
              <a:gd name="connsiteY14" fmla="*/ 1638910 h 2308324"/>
              <a:gd name="connsiteX15" fmla="*/ 6230112 w 6230112"/>
              <a:gd name="connsiteY15" fmla="*/ 2308324 h 2308324"/>
              <a:gd name="connsiteX16" fmla="*/ 5663738 w 6230112"/>
              <a:gd name="connsiteY16" fmla="*/ 2308324 h 2308324"/>
              <a:gd name="connsiteX17" fmla="*/ 4972762 w 6230112"/>
              <a:gd name="connsiteY17" fmla="*/ 2308324 h 2308324"/>
              <a:gd name="connsiteX18" fmla="*/ 4406388 w 6230112"/>
              <a:gd name="connsiteY18" fmla="*/ 2308324 h 2308324"/>
              <a:gd name="connsiteX19" fmla="*/ 4026918 w 6230112"/>
              <a:gd name="connsiteY19" fmla="*/ 2308324 h 2308324"/>
              <a:gd name="connsiteX20" fmla="*/ 3585146 w 6230112"/>
              <a:gd name="connsiteY20" fmla="*/ 2308324 h 2308324"/>
              <a:gd name="connsiteX21" fmla="*/ 2894170 w 6230112"/>
              <a:gd name="connsiteY21" fmla="*/ 2308324 h 2308324"/>
              <a:gd name="connsiteX22" fmla="*/ 2327796 w 6230112"/>
              <a:gd name="connsiteY22" fmla="*/ 2308324 h 2308324"/>
              <a:gd name="connsiteX23" fmla="*/ 1886025 w 6230112"/>
              <a:gd name="connsiteY23" fmla="*/ 2308324 h 2308324"/>
              <a:gd name="connsiteX24" fmla="*/ 1319651 w 6230112"/>
              <a:gd name="connsiteY24" fmla="*/ 2308324 h 2308324"/>
              <a:gd name="connsiteX25" fmla="*/ 940181 w 6230112"/>
              <a:gd name="connsiteY25" fmla="*/ 2308324 h 2308324"/>
              <a:gd name="connsiteX26" fmla="*/ 560710 w 6230112"/>
              <a:gd name="connsiteY26" fmla="*/ 2308324 h 2308324"/>
              <a:gd name="connsiteX27" fmla="*/ 0 w 6230112"/>
              <a:gd name="connsiteY27" fmla="*/ 2308324 h 2308324"/>
              <a:gd name="connsiteX28" fmla="*/ 0 w 6230112"/>
              <a:gd name="connsiteY28" fmla="*/ 1777409 h 2308324"/>
              <a:gd name="connsiteX29" fmla="*/ 0 w 6230112"/>
              <a:gd name="connsiteY29" fmla="*/ 1154162 h 2308324"/>
              <a:gd name="connsiteX30" fmla="*/ 0 w 6230112"/>
              <a:gd name="connsiteY30" fmla="*/ 600164 h 2308324"/>
              <a:gd name="connsiteX31" fmla="*/ 0 w 6230112"/>
              <a:gd name="connsiteY31" fmla="*/ 0 h 2308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230112" h="2308324" extrusionOk="0">
                <a:moveTo>
                  <a:pt x="0" y="0"/>
                </a:moveTo>
                <a:cubicBezTo>
                  <a:pt x="109312" y="-20506"/>
                  <a:pt x="361796" y="45056"/>
                  <a:pt x="504073" y="0"/>
                </a:cubicBezTo>
                <a:cubicBezTo>
                  <a:pt x="646350" y="-45056"/>
                  <a:pt x="775679" y="23074"/>
                  <a:pt x="883543" y="0"/>
                </a:cubicBezTo>
                <a:cubicBezTo>
                  <a:pt x="991407" y="-23074"/>
                  <a:pt x="1287012" y="1860"/>
                  <a:pt x="1574519" y="0"/>
                </a:cubicBezTo>
                <a:cubicBezTo>
                  <a:pt x="1862026" y="-1860"/>
                  <a:pt x="1950567" y="43791"/>
                  <a:pt x="2078592" y="0"/>
                </a:cubicBezTo>
                <a:cubicBezTo>
                  <a:pt x="2206617" y="-43791"/>
                  <a:pt x="2348682" y="22951"/>
                  <a:pt x="2582665" y="0"/>
                </a:cubicBezTo>
                <a:cubicBezTo>
                  <a:pt x="2816648" y="-22951"/>
                  <a:pt x="3078961" y="435"/>
                  <a:pt x="3273641" y="0"/>
                </a:cubicBezTo>
                <a:cubicBezTo>
                  <a:pt x="3468321" y="-435"/>
                  <a:pt x="3542078" y="27903"/>
                  <a:pt x="3715412" y="0"/>
                </a:cubicBezTo>
                <a:cubicBezTo>
                  <a:pt x="3888746" y="-27903"/>
                  <a:pt x="4108342" y="48444"/>
                  <a:pt x="4406388" y="0"/>
                </a:cubicBezTo>
                <a:cubicBezTo>
                  <a:pt x="4704434" y="-48444"/>
                  <a:pt x="4810966" y="34129"/>
                  <a:pt x="5097364" y="0"/>
                </a:cubicBezTo>
                <a:cubicBezTo>
                  <a:pt x="5383762" y="-34129"/>
                  <a:pt x="5489325" y="16077"/>
                  <a:pt x="5663738" y="0"/>
                </a:cubicBezTo>
                <a:cubicBezTo>
                  <a:pt x="5838151" y="-16077"/>
                  <a:pt x="6076710" y="57267"/>
                  <a:pt x="6230112" y="0"/>
                </a:cubicBezTo>
                <a:cubicBezTo>
                  <a:pt x="6231043" y="178998"/>
                  <a:pt x="6218853" y="314340"/>
                  <a:pt x="6230112" y="553998"/>
                </a:cubicBezTo>
                <a:cubicBezTo>
                  <a:pt x="6241371" y="793656"/>
                  <a:pt x="6187720" y="814211"/>
                  <a:pt x="6230112" y="1061829"/>
                </a:cubicBezTo>
                <a:cubicBezTo>
                  <a:pt x="6272504" y="1309447"/>
                  <a:pt x="6172135" y="1515397"/>
                  <a:pt x="6230112" y="1638910"/>
                </a:cubicBezTo>
                <a:cubicBezTo>
                  <a:pt x="6288089" y="1762423"/>
                  <a:pt x="6168495" y="1975386"/>
                  <a:pt x="6230112" y="2308324"/>
                </a:cubicBezTo>
                <a:cubicBezTo>
                  <a:pt x="6099026" y="2327608"/>
                  <a:pt x="5904091" y="2252829"/>
                  <a:pt x="5663738" y="2308324"/>
                </a:cubicBezTo>
                <a:cubicBezTo>
                  <a:pt x="5423385" y="2363819"/>
                  <a:pt x="5187348" y="2241194"/>
                  <a:pt x="4972762" y="2308324"/>
                </a:cubicBezTo>
                <a:cubicBezTo>
                  <a:pt x="4758176" y="2375454"/>
                  <a:pt x="4576551" y="2244657"/>
                  <a:pt x="4406388" y="2308324"/>
                </a:cubicBezTo>
                <a:cubicBezTo>
                  <a:pt x="4236225" y="2371991"/>
                  <a:pt x="4215677" y="2284743"/>
                  <a:pt x="4026918" y="2308324"/>
                </a:cubicBezTo>
                <a:cubicBezTo>
                  <a:pt x="3838159" y="2331905"/>
                  <a:pt x="3798624" y="2307685"/>
                  <a:pt x="3585146" y="2308324"/>
                </a:cubicBezTo>
                <a:cubicBezTo>
                  <a:pt x="3371668" y="2308963"/>
                  <a:pt x="3042041" y="2263427"/>
                  <a:pt x="2894170" y="2308324"/>
                </a:cubicBezTo>
                <a:cubicBezTo>
                  <a:pt x="2746299" y="2353221"/>
                  <a:pt x="2531806" y="2247860"/>
                  <a:pt x="2327796" y="2308324"/>
                </a:cubicBezTo>
                <a:cubicBezTo>
                  <a:pt x="2123786" y="2368788"/>
                  <a:pt x="2076183" y="2284401"/>
                  <a:pt x="1886025" y="2308324"/>
                </a:cubicBezTo>
                <a:cubicBezTo>
                  <a:pt x="1695867" y="2332247"/>
                  <a:pt x="1588327" y="2245918"/>
                  <a:pt x="1319651" y="2308324"/>
                </a:cubicBezTo>
                <a:cubicBezTo>
                  <a:pt x="1050975" y="2370730"/>
                  <a:pt x="1027489" y="2286995"/>
                  <a:pt x="940181" y="2308324"/>
                </a:cubicBezTo>
                <a:cubicBezTo>
                  <a:pt x="852873" y="2329653"/>
                  <a:pt x="660871" y="2304361"/>
                  <a:pt x="560710" y="2308324"/>
                </a:cubicBezTo>
                <a:cubicBezTo>
                  <a:pt x="460549" y="2312287"/>
                  <a:pt x="118902" y="2285930"/>
                  <a:pt x="0" y="2308324"/>
                </a:cubicBezTo>
                <a:cubicBezTo>
                  <a:pt x="-17861" y="2198852"/>
                  <a:pt x="24440" y="2004107"/>
                  <a:pt x="0" y="1777409"/>
                </a:cubicBezTo>
                <a:cubicBezTo>
                  <a:pt x="-24440" y="1550712"/>
                  <a:pt x="61964" y="1321412"/>
                  <a:pt x="0" y="1154162"/>
                </a:cubicBezTo>
                <a:cubicBezTo>
                  <a:pt x="-61964" y="986912"/>
                  <a:pt x="9628" y="866773"/>
                  <a:pt x="0" y="600164"/>
                </a:cubicBezTo>
                <a:cubicBezTo>
                  <a:pt x="-9628" y="333555"/>
                  <a:pt x="36616" y="285977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US" b="1" dirty="0"/>
              <a:t>Multi-agent coordination: </a:t>
            </a:r>
            <a:r>
              <a:rPr lang="en-US" u="sng" dirty="0"/>
              <a:t>D*-lite does not explicitly account for other robots!</a:t>
            </a:r>
          </a:p>
          <a:p>
            <a:endParaRPr lang="en-US" u="sng" dirty="0"/>
          </a:p>
          <a:p>
            <a:r>
              <a:rPr lang="en-US" b="1" dirty="0"/>
              <a:t>Common approach: </a:t>
            </a:r>
            <a:r>
              <a:rPr lang="en-US" dirty="0"/>
              <a:t>“prioritized planning”, where high-priority robots maintain their path, low-priority robots must replan.</a:t>
            </a:r>
          </a:p>
        </p:txBody>
      </p:sp>
    </p:spTree>
    <p:extLst>
      <p:ext uri="{BB962C8B-B14F-4D97-AF65-F5344CB8AC3E}">
        <p14:creationId xmlns:p14="http://schemas.microsoft.com/office/powerpoint/2010/main" val="2033381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55624-1F83-C7BE-45F5-F69C8ACF9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0449695F-747F-4A24-9929-95310412B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650163C1-BE81-3FE4-004F-893DE7FC31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06812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2" name="Rectangle 8">
            <a:extLst>
              <a:ext uri="{FF2B5EF4-FFF2-40B4-BE49-F238E27FC236}">
                <a16:creationId xmlns:a16="http://schemas.microsoft.com/office/drawing/2014/main" id="{2B6E40B5-45C3-8CEF-754E-3CB35AC26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344" y="3429000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4844E5-7780-987D-B647-1714BD178F5B}"/>
              </a:ext>
            </a:extLst>
          </p:cNvPr>
          <p:cNvSpPr txBox="1"/>
          <p:nvPr/>
        </p:nvSpPr>
        <p:spPr>
          <a:xfrm>
            <a:off x="4307689" y="2669896"/>
            <a:ext cx="35766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Questions?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8FD68E-47F3-A59D-4DBF-693C46CB567D}"/>
              </a:ext>
            </a:extLst>
          </p:cNvPr>
          <p:cNvSpPr txBox="1"/>
          <p:nvPr/>
        </p:nvSpPr>
        <p:spPr>
          <a:xfrm>
            <a:off x="2729532" y="212852"/>
            <a:ext cx="6173485" cy="95410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/>
              <a:t>Lecture (~20 minutes)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Subsystem check-in (~40 minutes)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558165-4426-3A4D-937C-AA485DD58BEC}"/>
              </a:ext>
            </a:extLst>
          </p:cNvPr>
          <p:cNvSpPr txBox="1"/>
          <p:nvPr/>
        </p:nvSpPr>
        <p:spPr>
          <a:xfrm>
            <a:off x="2868159" y="4239904"/>
            <a:ext cx="8078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Lecture 1:</a:t>
            </a:r>
            <a:r>
              <a:rPr lang="en-US" dirty="0"/>
              <a:t> MRS Survey</a:t>
            </a:r>
          </a:p>
          <a:p>
            <a:r>
              <a:rPr lang="en-US" b="1" dirty="0"/>
              <a:t>Lecture 2:</a:t>
            </a:r>
            <a:r>
              <a:rPr lang="en-US" dirty="0"/>
              <a:t> Motion Planning</a:t>
            </a:r>
          </a:p>
          <a:p>
            <a:r>
              <a:rPr lang="en-US" b="1" dirty="0"/>
              <a:t>Lecture 3:</a:t>
            </a:r>
            <a:r>
              <a:rPr lang="en-US" dirty="0"/>
              <a:t> Task Assignment (+Motion Planning if needed)</a:t>
            </a:r>
          </a:p>
          <a:p>
            <a:r>
              <a:rPr lang="en-US" b="1" dirty="0"/>
              <a:t>Lecture 3:</a:t>
            </a:r>
            <a:r>
              <a:rPr lang="en-US" dirty="0"/>
              <a:t> Communication and Control Paradigms</a:t>
            </a:r>
          </a:p>
        </p:txBody>
      </p:sp>
    </p:spTree>
    <p:extLst>
      <p:ext uri="{BB962C8B-B14F-4D97-AF65-F5344CB8AC3E}">
        <p14:creationId xmlns:p14="http://schemas.microsoft.com/office/powerpoint/2010/main" val="25319646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9E905-388D-861C-7C5D-63BE3D467B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F8C91B0-B88F-8083-BF4F-80A8ABC0F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CA85A30-E039-9666-5676-573FC1D949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13A11E6-4DE5-CCC0-CFEE-67BE24FE79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693H Robotic Subsystems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758F7D-D4D9-FA43-0E77-126371A453BC}"/>
              </a:ext>
            </a:extLst>
          </p:cNvPr>
          <p:cNvSpPr txBox="1"/>
          <p:nvPr/>
        </p:nvSpPr>
        <p:spPr>
          <a:xfrm>
            <a:off x="221828" y="1200150"/>
            <a:ext cx="110696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-Second Design Review Presentations are </a:t>
            </a:r>
            <a:r>
              <a:rPr lang="en-US" b="1" dirty="0"/>
              <a:t>3/10, 3/12</a:t>
            </a:r>
          </a:p>
          <a:p>
            <a:r>
              <a:rPr lang="en-US" dirty="0"/>
              <a:t>-You will be expected to have </a:t>
            </a:r>
            <a:r>
              <a:rPr lang="en-US" b="1" dirty="0"/>
              <a:t>functional prototypes</a:t>
            </a:r>
            <a:r>
              <a:rPr lang="en-US" dirty="0"/>
              <a:t> complete to show by then</a:t>
            </a:r>
          </a:p>
          <a:p>
            <a:r>
              <a:rPr lang="en-US" dirty="0"/>
              <a:t>-You will be expected to have </a:t>
            </a:r>
            <a:r>
              <a:rPr lang="en-US" b="1" dirty="0"/>
              <a:t>PCB designs and final BoMs </a:t>
            </a:r>
            <a:r>
              <a:rPr lang="en-US" dirty="0"/>
              <a:t>complete by then</a:t>
            </a:r>
          </a:p>
        </p:txBody>
      </p:sp>
      <p:pic>
        <p:nvPicPr>
          <p:cNvPr id="45" name="Graphic 44">
            <a:extLst>
              <a:ext uri="{FF2B5EF4-FFF2-40B4-BE49-F238E27FC236}">
                <a16:creationId xmlns:a16="http://schemas.microsoft.com/office/drawing/2014/main" id="{98A81260-B9F6-43AA-6836-414BE87C39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23656" y="3648173"/>
            <a:ext cx="7590698" cy="310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435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7081C-C140-1FB1-872F-EAE85E318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C63F3E3-25FB-9762-6C2C-E7A1B86FCF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DA8DE56D-503E-D246-DFCF-5579178758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344" y="3429000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93CAD1-B32E-348D-82B2-23ADDBF895B5}"/>
              </a:ext>
            </a:extLst>
          </p:cNvPr>
          <p:cNvSpPr txBox="1"/>
          <p:nvPr/>
        </p:nvSpPr>
        <p:spPr>
          <a:xfrm>
            <a:off x="963321" y="2669896"/>
            <a:ext cx="105993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Multi-robot Systems:</a:t>
            </a:r>
            <a:r>
              <a:rPr lang="en-US" sz="4800" dirty="0"/>
              <a:t> Lecture 2 of 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DE0F5E-C4DB-27E0-44EA-303D6A520C24}"/>
              </a:ext>
            </a:extLst>
          </p:cNvPr>
          <p:cNvSpPr txBox="1"/>
          <p:nvPr/>
        </p:nvSpPr>
        <p:spPr>
          <a:xfrm>
            <a:off x="2868159" y="4239904"/>
            <a:ext cx="8078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Lecture 1:</a:t>
            </a:r>
            <a:r>
              <a:rPr lang="en-US" dirty="0"/>
              <a:t> MRS Survey</a:t>
            </a:r>
          </a:p>
          <a:p>
            <a:r>
              <a:rPr lang="en-US" b="1" dirty="0"/>
              <a:t>Lecture 2:</a:t>
            </a:r>
            <a:r>
              <a:rPr lang="en-US" dirty="0"/>
              <a:t> Motion Planning</a:t>
            </a:r>
          </a:p>
          <a:p>
            <a:r>
              <a:rPr lang="en-US" b="1" dirty="0"/>
              <a:t>Lecture 3:</a:t>
            </a:r>
            <a:r>
              <a:rPr lang="en-US" dirty="0"/>
              <a:t> Task Assignment (+Motion Planning if needed)</a:t>
            </a:r>
          </a:p>
          <a:p>
            <a:r>
              <a:rPr lang="en-US" b="1" dirty="0"/>
              <a:t>Lecture 3:</a:t>
            </a:r>
            <a:r>
              <a:rPr lang="en-US" dirty="0"/>
              <a:t> Communication and Control Paradigms</a:t>
            </a:r>
          </a:p>
        </p:txBody>
      </p:sp>
    </p:spTree>
    <p:extLst>
      <p:ext uri="{BB962C8B-B14F-4D97-AF65-F5344CB8AC3E}">
        <p14:creationId xmlns:p14="http://schemas.microsoft.com/office/powerpoint/2010/main" val="2462655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655DAB-D72A-3A8E-979B-F6CE76F22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BBECF2F1-0538-0047-6345-E049D13624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25D46819-4702-7219-C393-D56982FBD2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3E8EF7FE-0926-F3F3-5175-CEDB8F6913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The Motion Planning Problem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25EE85E-04D8-BC87-DFB3-A0C6C0CE7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179" y="1317307"/>
            <a:ext cx="10539251" cy="534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2196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078D8D-E270-45B3-4941-20557B9A2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7BB07D0-35F1-31EB-3439-223FC863A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5B509CE-6B69-32FE-64A4-90F62A9AF7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E2B8DEC3-BFBA-61FA-E11B-FDB31CE543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The Motion Planning Problem</a:t>
            </a:r>
          </a:p>
        </p:txBody>
      </p:sp>
      <p:pic>
        <p:nvPicPr>
          <p:cNvPr id="2" name="Online Media 1" descr="Incredible Drone Display is World’s Biggest Ever - Guinness World Records">
            <a:hlinkClick r:id="" action="ppaction://media"/>
            <a:extLst>
              <a:ext uri="{FF2B5EF4-FFF2-40B4-BE49-F238E27FC236}">
                <a16:creationId xmlns:a16="http://schemas.microsoft.com/office/drawing/2014/main" id="{46A47698-D372-5C17-045B-F656A1570AB9}"/>
              </a:ext>
            </a:extLst>
          </p:cNvPr>
          <p:cNvPicPr>
            <a:picLocks noRot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5611" y="4000552"/>
            <a:ext cx="4679577" cy="2643961"/>
          </a:xfrm>
          <a:custGeom>
            <a:avLst/>
            <a:gdLst>
              <a:gd name="connsiteX0" fmla="*/ 0 w 4679577"/>
              <a:gd name="connsiteY0" fmla="*/ 0 h 2643961"/>
              <a:gd name="connsiteX1" fmla="*/ 678539 w 4679577"/>
              <a:gd name="connsiteY1" fmla="*/ 0 h 2643961"/>
              <a:gd name="connsiteX2" fmla="*/ 1169894 w 4679577"/>
              <a:gd name="connsiteY2" fmla="*/ 0 h 2643961"/>
              <a:gd name="connsiteX3" fmla="*/ 1801637 w 4679577"/>
              <a:gd name="connsiteY3" fmla="*/ 0 h 2643961"/>
              <a:gd name="connsiteX4" fmla="*/ 2292993 w 4679577"/>
              <a:gd name="connsiteY4" fmla="*/ 0 h 2643961"/>
              <a:gd name="connsiteX5" fmla="*/ 2971531 w 4679577"/>
              <a:gd name="connsiteY5" fmla="*/ 0 h 2643961"/>
              <a:gd name="connsiteX6" fmla="*/ 3462887 w 4679577"/>
              <a:gd name="connsiteY6" fmla="*/ 0 h 2643961"/>
              <a:gd name="connsiteX7" fmla="*/ 3954243 w 4679577"/>
              <a:gd name="connsiteY7" fmla="*/ 0 h 2643961"/>
              <a:gd name="connsiteX8" fmla="*/ 4679577 w 4679577"/>
              <a:gd name="connsiteY8" fmla="*/ 0 h 2643961"/>
              <a:gd name="connsiteX9" fmla="*/ 4679577 w 4679577"/>
              <a:gd name="connsiteY9" fmla="*/ 449473 h 2643961"/>
              <a:gd name="connsiteX10" fmla="*/ 4679577 w 4679577"/>
              <a:gd name="connsiteY10" fmla="*/ 1004705 h 2643961"/>
              <a:gd name="connsiteX11" fmla="*/ 4679577 w 4679577"/>
              <a:gd name="connsiteY11" fmla="*/ 1559937 h 2643961"/>
              <a:gd name="connsiteX12" fmla="*/ 4679577 w 4679577"/>
              <a:gd name="connsiteY12" fmla="*/ 2088729 h 2643961"/>
              <a:gd name="connsiteX13" fmla="*/ 4679577 w 4679577"/>
              <a:gd name="connsiteY13" fmla="*/ 2643961 h 2643961"/>
              <a:gd name="connsiteX14" fmla="*/ 4141426 w 4679577"/>
              <a:gd name="connsiteY14" fmla="*/ 2643961 h 2643961"/>
              <a:gd name="connsiteX15" fmla="*/ 3509683 w 4679577"/>
              <a:gd name="connsiteY15" fmla="*/ 2643961 h 2643961"/>
              <a:gd name="connsiteX16" fmla="*/ 2877940 w 4679577"/>
              <a:gd name="connsiteY16" fmla="*/ 2643961 h 2643961"/>
              <a:gd name="connsiteX17" fmla="*/ 2246197 w 4679577"/>
              <a:gd name="connsiteY17" fmla="*/ 2643961 h 2643961"/>
              <a:gd name="connsiteX18" fmla="*/ 1708046 w 4679577"/>
              <a:gd name="connsiteY18" fmla="*/ 2643961 h 2643961"/>
              <a:gd name="connsiteX19" fmla="*/ 1076303 w 4679577"/>
              <a:gd name="connsiteY19" fmla="*/ 2643961 h 2643961"/>
              <a:gd name="connsiteX20" fmla="*/ 0 w 4679577"/>
              <a:gd name="connsiteY20" fmla="*/ 2643961 h 2643961"/>
              <a:gd name="connsiteX21" fmla="*/ 0 w 4679577"/>
              <a:gd name="connsiteY21" fmla="*/ 2088729 h 2643961"/>
              <a:gd name="connsiteX22" fmla="*/ 0 w 4679577"/>
              <a:gd name="connsiteY22" fmla="*/ 1533497 h 2643961"/>
              <a:gd name="connsiteX23" fmla="*/ 0 w 4679577"/>
              <a:gd name="connsiteY23" fmla="*/ 1057584 h 2643961"/>
              <a:gd name="connsiteX24" fmla="*/ 0 w 4679577"/>
              <a:gd name="connsiteY24" fmla="*/ 502353 h 2643961"/>
              <a:gd name="connsiteX25" fmla="*/ 0 w 4679577"/>
              <a:gd name="connsiteY25" fmla="*/ 0 h 2643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679577" h="2643961" fill="none" extrusionOk="0">
                <a:moveTo>
                  <a:pt x="0" y="0"/>
                </a:moveTo>
                <a:cubicBezTo>
                  <a:pt x="287702" y="-21162"/>
                  <a:pt x="344484" y="18297"/>
                  <a:pt x="678539" y="0"/>
                </a:cubicBezTo>
                <a:cubicBezTo>
                  <a:pt x="1012594" y="-18297"/>
                  <a:pt x="1016348" y="47092"/>
                  <a:pt x="1169894" y="0"/>
                </a:cubicBezTo>
                <a:cubicBezTo>
                  <a:pt x="1323441" y="-47092"/>
                  <a:pt x="1513164" y="54578"/>
                  <a:pt x="1801637" y="0"/>
                </a:cubicBezTo>
                <a:cubicBezTo>
                  <a:pt x="2090110" y="-54578"/>
                  <a:pt x="2067744" y="22943"/>
                  <a:pt x="2292993" y="0"/>
                </a:cubicBezTo>
                <a:cubicBezTo>
                  <a:pt x="2518242" y="-22943"/>
                  <a:pt x="2760534" y="66205"/>
                  <a:pt x="2971531" y="0"/>
                </a:cubicBezTo>
                <a:cubicBezTo>
                  <a:pt x="3182528" y="-66205"/>
                  <a:pt x="3325892" y="42212"/>
                  <a:pt x="3462887" y="0"/>
                </a:cubicBezTo>
                <a:cubicBezTo>
                  <a:pt x="3599882" y="-42212"/>
                  <a:pt x="3728190" y="39795"/>
                  <a:pt x="3954243" y="0"/>
                </a:cubicBezTo>
                <a:cubicBezTo>
                  <a:pt x="4180296" y="-39795"/>
                  <a:pt x="4364269" y="44000"/>
                  <a:pt x="4679577" y="0"/>
                </a:cubicBezTo>
                <a:cubicBezTo>
                  <a:pt x="4691862" y="175936"/>
                  <a:pt x="4647302" y="251351"/>
                  <a:pt x="4679577" y="449473"/>
                </a:cubicBezTo>
                <a:cubicBezTo>
                  <a:pt x="4711852" y="647595"/>
                  <a:pt x="4618802" y="810071"/>
                  <a:pt x="4679577" y="1004705"/>
                </a:cubicBezTo>
                <a:cubicBezTo>
                  <a:pt x="4740352" y="1199339"/>
                  <a:pt x="4615356" y="1419961"/>
                  <a:pt x="4679577" y="1559937"/>
                </a:cubicBezTo>
                <a:cubicBezTo>
                  <a:pt x="4743798" y="1699913"/>
                  <a:pt x="4676224" y="1835991"/>
                  <a:pt x="4679577" y="2088729"/>
                </a:cubicBezTo>
                <a:cubicBezTo>
                  <a:pt x="4682930" y="2341467"/>
                  <a:pt x="4626858" y="2418118"/>
                  <a:pt x="4679577" y="2643961"/>
                </a:cubicBezTo>
                <a:cubicBezTo>
                  <a:pt x="4527316" y="2706332"/>
                  <a:pt x="4355865" y="2593572"/>
                  <a:pt x="4141426" y="2643961"/>
                </a:cubicBezTo>
                <a:cubicBezTo>
                  <a:pt x="3926987" y="2694350"/>
                  <a:pt x="3795319" y="2587707"/>
                  <a:pt x="3509683" y="2643961"/>
                </a:cubicBezTo>
                <a:cubicBezTo>
                  <a:pt x="3224047" y="2700215"/>
                  <a:pt x="3121831" y="2578516"/>
                  <a:pt x="2877940" y="2643961"/>
                </a:cubicBezTo>
                <a:cubicBezTo>
                  <a:pt x="2634049" y="2709406"/>
                  <a:pt x="2543402" y="2583756"/>
                  <a:pt x="2246197" y="2643961"/>
                </a:cubicBezTo>
                <a:cubicBezTo>
                  <a:pt x="1948992" y="2704166"/>
                  <a:pt x="1897370" y="2598465"/>
                  <a:pt x="1708046" y="2643961"/>
                </a:cubicBezTo>
                <a:cubicBezTo>
                  <a:pt x="1518722" y="2689457"/>
                  <a:pt x="1335701" y="2612851"/>
                  <a:pt x="1076303" y="2643961"/>
                </a:cubicBezTo>
                <a:cubicBezTo>
                  <a:pt x="816905" y="2675071"/>
                  <a:pt x="376860" y="2536029"/>
                  <a:pt x="0" y="2643961"/>
                </a:cubicBezTo>
                <a:cubicBezTo>
                  <a:pt x="-58788" y="2444541"/>
                  <a:pt x="4102" y="2360272"/>
                  <a:pt x="0" y="2088729"/>
                </a:cubicBezTo>
                <a:cubicBezTo>
                  <a:pt x="-4102" y="1817186"/>
                  <a:pt x="55381" y="1652969"/>
                  <a:pt x="0" y="1533497"/>
                </a:cubicBezTo>
                <a:cubicBezTo>
                  <a:pt x="-55381" y="1414025"/>
                  <a:pt x="6973" y="1164270"/>
                  <a:pt x="0" y="1057584"/>
                </a:cubicBezTo>
                <a:cubicBezTo>
                  <a:pt x="-6973" y="950898"/>
                  <a:pt x="44615" y="747062"/>
                  <a:pt x="0" y="502353"/>
                </a:cubicBezTo>
                <a:cubicBezTo>
                  <a:pt x="-44615" y="257644"/>
                  <a:pt x="18254" y="199229"/>
                  <a:pt x="0" y="0"/>
                </a:cubicBezTo>
                <a:close/>
              </a:path>
              <a:path w="4679577" h="2643961" stroke="0" extrusionOk="0">
                <a:moveTo>
                  <a:pt x="0" y="0"/>
                </a:moveTo>
                <a:cubicBezTo>
                  <a:pt x="291927" y="-52369"/>
                  <a:pt x="321842" y="35755"/>
                  <a:pt x="584947" y="0"/>
                </a:cubicBezTo>
                <a:cubicBezTo>
                  <a:pt x="848052" y="-35755"/>
                  <a:pt x="840403" y="23637"/>
                  <a:pt x="1076303" y="0"/>
                </a:cubicBezTo>
                <a:cubicBezTo>
                  <a:pt x="1312203" y="-23637"/>
                  <a:pt x="1496811" y="33801"/>
                  <a:pt x="1614454" y="0"/>
                </a:cubicBezTo>
                <a:cubicBezTo>
                  <a:pt x="1732097" y="-33801"/>
                  <a:pt x="1931279" y="47467"/>
                  <a:pt x="2152605" y="0"/>
                </a:cubicBezTo>
                <a:cubicBezTo>
                  <a:pt x="2373931" y="-47467"/>
                  <a:pt x="2575237" y="32100"/>
                  <a:pt x="2784348" y="0"/>
                </a:cubicBezTo>
                <a:cubicBezTo>
                  <a:pt x="2993459" y="-32100"/>
                  <a:pt x="3080499" y="49140"/>
                  <a:pt x="3228908" y="0"/>
                </a:cubicBezTo>
                <a:cubicBezTo>
                  <a:pt x="3377317" y="-49140"/>
                  <a:pt x="3681521" y="37870"/>
                  <a:pt x="3813855" y="0"/>
                </a:cubicBezTo>
                <a:cubicBezTo>
                  <a:pt x="3946189" y="-37870"/>
                  <a:pt x="4324273" y="55982"/>
                  <a:pt x="4679577" y="0"/>
                </a:cubicBezTo>
                <a:cubicBezTo>
                  <a:pt x="4727778" y="264508"/>
                  <a:pt x="4637908" y="309139"/>
                  <a:pt x="4679577" y="581671"/>
                </a:cubicBezTo>
                <a:cubicBezTo>
                  <a:pt x="4721246" y="854203"/>
                  <a:pt x="4638551" y="925942"/>
                  <a:pt x="4679577" y="1084024"/>
                </a:cubicBezTo>
                <a:cubicBezTo>
                  <a:pt x="4720603" y="1242106"/>
                  <a:pt x="4675091" y="1409480"/>
                  <a:pt x="4679577" y="1559937"/>
                </a:cubicBezTo>
                <a:cubicBezTo>
                  <a:pt x="4684063" y="1710394"/>
                  <a:pt x="4667907" y="1828950"/>
                  <a:pt x="4679577" y="2062290"/>
                </a:cubicBezTo>
                <a:cubicBezTo>
                  <a:pt x="4691247" y="2295630"/>
                  <a:pt x="4672798" y="2503908"/>
                  <a:pt x="4679577" y="2643961"/>
                </a:cubicBezTo>
                <a:cubicBezTo>
                  <a:pt x="4488386" y="2683755"/>
                  <a:pt x="4364351" y="2601975"/>
                  <a:pt x="4094630" y="2643961"/>
                </a:cubicBezTo>
                <a:cubicBezTo>
                  <a:pt x="3824909" y="2685947"/>
                  <a:pt x="3701128" y="2593347"/>
                  <a:pt x="3509683" y="2643961"/>
                </a:cubicBezTo>
                <a:cubicBezTo>
                  <a:pt x="3318238" y="2694575"/>
                  <a:pt x="3227282" y="2594476"/>
                  <a:pt x="3018327" y="2643961"/>
                </a:cubicBezTo>
                <a:cubicBezTo>
                  <a:pt x="2809372" y="2693446"/>
                  <a:pt x="2608827" y="2608480"/>
                  <a:pt x="2480176" y="2643961"/>
                </a:cubicBezTo>
                <a:cubicBezTo>
                  <a:pt x="2351525" y="2679442"/>
                  <a:pt x="2026942" y="2592264"/>
                  <a:pt x="1848433" y="2643961"/>
                </a:cubicBezTo>
                <a:cubicBezTo>
                  <a:pt x="1669924" y="2695658"/>
                  <a:pt x="1360142" y="2568364"/>
                  <a:pt x="1169894" y="2643961"/>
                </a:cubicBezTo>
                <a:cubicBezTo>
                  <a:pt x="979646" y="2719558"/>
                  <a:pt x="867565" y="2617631"/>
                  <a:pt x="725334" y="2643961"/>
                </a:cubicBezTo>
                <a:cubicBezTo>
                  <a:pt x="583103" y="2670291"/>
                  <a:pt x="281082" y="2596785"/>
                  <a:pt x="0" y="2643961"/>
                </a:cubicBezTo>
                <a:cubicBezTo>
                  <a:pt x="-58272" y="2512881"/>
                  <a:pt x="32829" y="2251099"/>
                  <a:pt x="0" y="2062290"/>
                </a:cubicBezTo>
                <a:cubicBezTo>
                  <a:pt x="-32829" y="1873481"/>
                  <a:pt x="25832" y="1726396"/>
                  <a:pt x="0" y="1480618"/>
                </a:cubicBezTo>
                <a:cubicBezTo>
                  <a:pt x="-25832" y="1234840"/>
                  <a:pt x="36554" y="1227416"/>
                  <a:pt x="0" y="1004705"/>
                </a:cubicBezTo>
                <a:cubicBezTo>
                  <a:pt x="-36554" y="781994"/>
                  <a:pt x="1724" y="703604"/>
                  <a:pt x="0" y="502353"/>
                </a:cubicBezTo>
                <a:cubicBezTo>
                  <a:pt x="-1724" y="301102"/>
                  <a:pt x="24114" y="168404"/>
                  <a:pt x="0" y="0"/>
                </a:cubicBezTo>
                <a:close/>
              </a:path>
            </a:pathLst>
          </a:custGeom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4786309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D62F92-DCB9-A324-D48C-E1EDD0114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906" y="4000552"/>
            <a:ext cx="5069900" cy="2643961"/>
          </a:xfrm>
          <a:custGeom>
            <a:avLst/>
            <a:gdLst>
              <a:gd name="connsiteX0" fmla="*/ 0 w 5069900"/>
              <a:gd name="connsiteY0" fmla="*/ 0 h 2643961"/>
              <a:gd name="connsiteX1" fmla="*/ 664720 w 5069900"/>
              <a:gd name="connsiteY1" fmla="*/ 0 h 2643961"/>
              <a:gd name="connsiteX2" fmla="*/ 1329440 w 5069900"/>
              <a:gd name="connsiteY2" fmla="*/ 0 h 2643961"/>
              <a:gd name="connsiteX3" fmla="*/ 1892763 w 5069900"/>
              <a:gd name="connsiteY3" fmla="*/ 0 h 2643961"/>
              <a:gd name="connsiteX4" fmla="*/ 2506784 w 5069900"/>
              <a:gd name="connsiteY4" fmla="*/ 0 h 2643961"/>
              <a:gd name="connsiteX5" fmla="*/ 3019407 w 5069900"/>
              <a:gd name="connsiteY5" fmla="*/ 0 h 2643961"/>
              <a:gd name="connsiteX6" fmla="*/ 3582729 w 5069900"/>
              <a:gd name="connsiteY6" fmla="*/ 0 h 2643961"/>
              <a:gd name="connsiteX7" fmla="*/ 4247450 w 5069900"/>
              <a:gd name="connsiteY7" fmla="*/ 0 h 2643961"/>
              <a:gd name="connsiteX8" fmla="*/ 5069900 w 5069900"/>
              <a:gd name="connsiteY8" fmla="*/ 0 h 2643961"/>
              <a:gd name="connsiteX9" fmla="*/ 5069900 w 5069900"/>
              <a:gd name="connsiteY9" fmla="*/ 555232 h 2643961"/>
              <a:gd name="connsiteX10" fmla="*/ 5069900 w 5069900"/>
              <a:gd name="connsiteY10" fmla="*/ 1031145 h 2643961"/>
              <a:gd name="connsiteX11" fmla="*/ 5069900 w 5069900"/>
              <a:gd name="connsiteY11" fmla="*/ 1533497 h 2643961"/>
              <a:gd name="connsiteX12" fmla="*/ 5069900 w 5069900"/>
              <a:gd name="connsiteY12" fmla="*/ 2062290 h 2643961"/>
              <a:gd name="connsiteX13" fmla="*/ 5069900 w 5069900"/>
              <a:gd name="connsiteY13" fmla="*/ 2643961 h 2643961"/>
              <a:gd name="connsiteX14" fmla="*/ 4405180 w 5069900"/>
              <a:gd name="connsiteY14" fmla="*/ 2643961 h 2643961"/>
              <a:gd name="connsiteX15" fmla="*/ 3841858 w 5069900"/>
              <a:gd name="connsiteY15" fmla="*/ 2643961 h 2643961"/>
              <a:gd name="connsiteX16" fmla="*/ 3278535 w 5069900"/>
              <a:gd name="connsiteY16" fmla="*/ 2643961 h 2643961"/>
              <a:gd name="connsiteX17" fmla="*/ 2715213 w 5069900"/>
              <a:gd name="connsiteY17" fmla="*/ 2643961 h 2643961"/>
              <a:gd name="connsiteX18" fmla="*/ 2151891 w 5069900"/>
              <a:gd name="connsiteY18" fmla="*/ 2643961 h 2643961"/>
              <a:gd name="connsiteX19" fmla="*/ 1639268 w 5069900"/>
              <a:gd name="connsiteY19" fmla="*/ 2643961 h 2643961"/>
              <a:gd name="connsiteX20" fmla="*/ 1025246 w 5069900"/>
              <a:gd name="connsiteY20" fmla="*/ 2643961 h 2643961"/>
              <a:gd name="connsiteX21" fmla="*/ 0 w 5069900"/>
              <a:gd name="connsiteY21" fmla="*/ 2643961 h 2643961"/>
              <a:gd name="connsiteX22" fmla="*/ 0 w 5069900"/>
              <a:gd name="connsiteY22" fmla="*/ 2062290 h 2643961"/>
              <a:gd name="connsiteX23" fmla="*/ 0 w 5069900"/>
              <a:gd name="connsiteY23" fmla="*/ 1507058 h 2643961"/>
              <a:gd name="connsiteX24" fmla="*/ 0 w 5069900"/>
              <a:gd name="connsiteY24" fmla="*/ 925386 h 2643961"/>
              <a:gd name="connsiteX25" fmla="*/ 0 w 5069900"/>
              <a:gd name="connsiteY25" fmla="*/ 0 h 2643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069900" h="2643961" fill="none" extrusionOk="0">
                <a:moveTo>
                  <a:pt x="0" y="0"/>
                </a:moveTo>
                <a:cubicBezTo>
                  <a:pt x="243775" y="-55964"/>
                  <a:pt x="362336" y="1750"/>
                  <a:pt x="664720" y="0"/>
                </a:cubicBezTo>
                <a:cubicBezTo>
                  <a:pt x="967104" y="-1750"/>
                  <a:pt x="1108477" y="56440"/>
                  <a:pt x="1329440" y="0"/>
                </a:cubicBezTo>
                <a:cubicBezTo>
                  <a:pt x="1550403" y="-56440"/>
                  <a:pt x="1702108" y="66674"/>
                  <a:pt x="1892763" y="0"/>
                </a:cubicBezTo>
                <a:cubicBezTo>
                  <a:pt x="2083418" y="-66674"/>
                  <a:pt x="2250892" y="37183"/>
                  <a:pt x="2506784" y="0"/>
                </a:cubicBezTo>
                <a:cubicBezTo>
                  <a:pt x="2762676" y="-37183"/>
                  <a:pt x="2856647" y="51280"/>
                  <a:pt x="3019407" y="0"/>
                </a:cubicBezTo>
                <a:cubicBezTo>
                  <a:pt x="3182167" y="-51280"/>
                  <a:pt x="3308581" y="14968"/>
                  <a:pt x="3582729" y="0"/>
                </a:cubicBezTo>
                <a:cubicBezTo>
                  <a:pt x="3856877" y="-14968"/>
                  <a:pt x="3922815" y="46036"/>
                  <a:pt x="4247450" y="0"/>
                </a:cubicBezTo>
                <a:cubicBezTo>
                  <a:pt x="4572085" y="-46036"/>
                  <a:pt x="4711068" y="67759"/>
                  <a:pt x="5069900" y="0"/>
                </a:cubicBezTo>
                <a:cubicBezTo>
                  <a:pt x="5128620" y="210525"/>
                  <a:pt x="5048240" y="376866"/>
                  <a:pt x="5069900" y="555232"/>
                </a:cubicBezTo>
                <a:cubicBezTo>
                  <a:pt x="5091560" y="733598"/>
                  <a:pt x="5028602" y="891191"/>
                  <a:pt x="5069900" y="1031145"/>
                </a:cubicBezTo>
                <a:cubicBezTo>
                  <a:pt x="5111198" y="1171099"/>
                  <a:pt x="5062348" y="1290908"/>
                  <a:pt x="5069900" y="1533497"/>
                </a:cubicBezTo>
                <a:cubicBezTo>
                  <a:pt x="5077452" y="1776086"/>
                  <a:pt x="5022261" y="1865398"/>
                  <a:pt x="5069900" y="2062290"/>
                </a:cubicBezTo>
                <a:cubicBezTo>
                  <a:pt x="5117539" y="2259182"/>
                  <a:pt x="5048104" y="2500474"/>
                  <a:pt x="5069900" y="2643961"/>
                </a:cubicBezTo>
                <a:cubicBezTo>
                  <a:pt x="4868008" y="2694690"/>
                  <a:pt x="4684159" y="2567687"/>
                  <a:pt x="4405180" y="2643961"/>
                </a:cubicBezTo>
                <a:cubicBezTo>
                  <a:pt x="4126201" y="2720235"/>
                  <a:pt x="4048381" y="2640082"/>
                  <a:pt x="3841858" y="2643961"/>
                </a:cubicBezTo>
                <a:cubicBezTo>
                  <a:pt x="3635335" y="2647840"/>
                  <a:pt x="3533415" y="2581261"/>
                  <a:pt x="3278535" y="2643961"/>
                </a:cubicBezTo>
                <a:cubicBezTo>
                  <a:pt x="3023655" y="2706661"/>
                  <a:pt x="2967595" y="2609511"/>
                  <a:pt x="2715213" y="2643961"/>
                </a:cubicBezTo>
                <a:cubicBezTo>
                  <a:pt x="2462831" y="2678411"/>
                  <a:pt x="2396832" y="2580703"/>
                  <a:pt x="2151891" y="2643961"/>
                </a:cubicBezTo>
                <a:cubicBezTo>
                  <a:pt x="1906950" y="2707219"/>
                  <a:pt x="1815110" y="2622074"/>
                  <a:pt x="1639268" y="2643961"/>
                </a:cubicBezTo>
                <a:cubicBezTo>
                  <a:pt x="1463426" y="2665848"/>
                  <a:pt x="1175673" y="2577301"/>
                  <a:pt x="1025246" y="2643961"/>
                </a:cubicBezTo>
                <a:cubicBezTo>
                  <a:pt x="874819" y="2710621"/>
                  <a:pt x="277834" y="2522769"/>
                  <a:pt x="0" y="2643961"/>
                </a:cubicBezTo>
                <a:cubicBezTo>
                  <a:pt x="-22477" y="2505352"/>
                  <a:pt x="4889" y="2263631"/>
                  <a:pt x="0" y="2062290"/>
                </a:cubicBezTo>
                <a:cubicBezTo>
                  <a:pt x="-4889" y="1860949"/>
                  <a:pt x="17627" y="1728985"/>
                  <a:pt x="0" y="1507058"/>
                </a:cubicBezTo>
                <a:cubicBezTo>
                  <a:pt x="-17627" y="1285131"/>
                  <a:pt x="36039" y="1172587"/>
                  <a:pt x="0" y="925386"/>
                </a:cubicBezTo>
                <a:cubicBezTo>
                  <a:pt x="-36039" y="678185"/>
                  <a:pt x="44267" y="291359"/>
                  <a:pt x="0" y="0"/>
                </a:cubicBezTo>
                <a:close/>
              </a:path>
              <a:path w="5069900" h="2643961" stroke="0" extrusionOk="0">
                <a:moveTo>
                  <a:pt x="0" y="0"/>
                </a:moveTo>
                <a:cubicBezTo>
                  <a:pt x="169937" y="-7158"/>
                  <a:pt x="292252" y="24117"/>
                  <a:pt x="512623" y="0"/>
                </a:cubicBezTo>
                <a:cubicBezTo>
                  <a:pt x="732994" y="-24117"/>
                  <a:pt x="786046" y="20219"/>
                  <a:pt x="923848" y="0"/>
                </a:cubicBezTo>
                <a:cubicBezTo>
                  <a:pt x="1061650" y="-20219"/>
                  <a:pt x="1443831" y="17563"/>
                  <a:pt x="1588569" y="0"/>
                </a:cubicBezTo>
                <a:cubicBezTo>
                  <a:pt x="1733307" y="-17563"/>
                  <a:pt x="1917835" y="47760"/>
                  <a:pt x="2101192" y="0"/>
                </a:cubicBezTo>
                <a:cubicBezTo>
                  <a:pt x="2284549" y="-47760"/>
                  <a:pt x="2429580" y="38103"/>
                  <a:pt x="2613815" y="0"/>
                </a:cubicBezTo>
                <a:cubicBezTo>
                  <a:pt x="2798050" y="-38103"/>
                  <a:pt x="3065229" y="48545"/>
                  <a:pt x="3278535" y="0"/>
                </a:cubicBezTo>
                <a:cubicBezTo>
                  <a:pt x="3491841" y="-48545"/>
                  <a:pt x="3533621" y="28998"/>
                  <a:pt x="3740460" y="0"/>
                </a:cubicBezTo>
                <a:cubicBezTo>
                  <a:pt x="3947300" y="-28998"/>
                  <a:pt x="4134568" y="27322"/>
                  <a:pt x="4405180" y="0"/>
                </a:cubicBezTo>
                <a:cubicBezTo>
                  <a:pt x="4675792" y="-27322"/>
                  <a:pt x="4928553" y="49199"/>
                  <a:pt x="5069900" y="0"/>
                </a:cubicBezTo>
                <a:cubicBezTo>
                  <a:pt x="5116480" y="125540"/>
                  <a:pt x="5044841" y="374446"/>
                  <a:pt x="5069900" y="528792"/>
                </a:cubicBezTo>
                <a:cubicBezTo>
                  <a:pt x="5094959" y="683138"/>
                  <a:pt x="5012694" y="825220"/>
                  <a:pt x="5069900" y="1057584"/>
                </a:cubicBezTo>
                <a:cubicBezTo>
                  <a:pt x="5127106" y="1289948"/>
                  <a:pt x="5023095" y="1434308"/>
                  <a:pt x="5069900" y="1612816"/>
                </a:cubicBezTo>
                <a:cubicBezTo>
                  <a:pt x="5116705" y="1791324"/>
                  <a:pt x="5017625" y="1862851"/>
                  <a:pt x="5069900" y="2062290"/>
                </a:cubicBezTo>
                <a:cubicBezTo>
                  <a:pt x="5122175" y="2261729"/>
                  <a:pt x="5004556" y="2425831"/>
                  <a:pt x="5069900" y="2643961"/>
                </a:cubicBezTo>
                <a:cubicBezTo>
                  <a:pt x="4834883" y="2648827"/>
                  <a:pt x="4622098" y="2598747"/>
                  <a:pt x="4506578" y="2643961"/>
                </a:cubicBezTo>
                <a:cubicBezTo>
                  <a:pt x="4391058" y="2689175"/>
                  <a:pt x="4159142" y="2622795"/>
                  <a:pt x="3943256" y="2643961"/>
                </a:cubicBezTo>
                <a:cubicBezTo>
                  <a:pt x="3727370" y="2665127"/>
                  <a:pt x="3602489" y="2604000"/>
                  <a:pt x="3278535" y="2643961"/>
                </a:cubicBezTo>
                <a:cubicBezTo>
                  <a:pt x="2954581" y="2683922"/>
                  <a:pt x="2894257" y="2578828"/>
                  <a:pt x="2715213" y="2643961"/>
                </a:cubicBezTo>
                <a:cubicBezTo>
                  <a:pt x="2536169" y="2709094"/>
                  <a:pt x="2420729" y="2628444"/>
                  <a:pt x="2303988" y="2643961"/>
                </a:cubicBezTo>
                <a:cubicBezTo>
                  <a:pt x="2187248" y="2659478"/>
                  <a:pt x="2028580" y="2638444"/>
                  <a:pt x="1842064" y="2643961"/>
                </a:cubicBezTo>
                <a:cubicBezTo>
                  <a:pt x="1655548" y="2649478"/>
                  <a:pt x="1440925" y="2639689"/>
                  <a:pt x="1177343" y="2643961"/>
                </a:cubicBezTo>
                <a:cubicBezTo>
                  <a:pt x="913761" y="2648233"/>
                  <a:pt x="730467" y="2580554"/>
                  <a:pt x="614021" y="2643961"/>
                </a:cubicBezTo>
                <a:cubicBezTo>
                  <a:pt x="497575" y="2707368"/>
                  <a:pt x="152573" y="2595196"/>
                  <a:pt x="0" y="2643961"/>
                </a:cubicBezTo>
                <a:cubicBezTo>
                  <a:pt x="-12068" y="2490255"/>
                  <a:pt x="37032" y="2343187"/>
                  <a:pt x="0" y="2115169"/>
                </a:cubicBezTo>
                <a:cubicBezTo>
                  <a:pt x="-37032" y="1887151"/>
                  <a:pt x="44718" y="1812887"/>
                  <a:pt x="0" y="1665695"/>
                </a:cubicBezTo>
                <a:cubicBezTo>
                  <a:pt x="-44718" y="1518503"/>
                  <a:pt x="41956" y="1421624"/>
                  <a:pt x="0" y="1216222"/>
                </a:cubicBezTo>
                <a:cubicBezTo>
                  <a:pt x="-41956" y="1010820"/>
                  <a:pt x="56488" y="894068"/>
                  <a:pt x="0" y="660990"/>
                </a:cubicBezTo>
                <a:cubicBezTo>
                  <a:pt x="-56488" y="427912"/>
                  <a:pt x="26374" y="139639"/>
                  <a:pt x="0" y="0"/>
                </a:cubicBezTo>
                <a:close/>
              </a:path>
            </a:pathLst>
          </a:custGeom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12290" name="Picture 2" descr="poseGraph">
            <a:hlinkClick r:id="rId5"/>
            <a:extLst>
              <a:ext uri="{FF2B5EF4-FFF2-40B4-BE49-F238E27FC236}">
                <a16:creationId xmlns:a16="http://schemas.microsoft.com/office/drawing/2014/main" id="{7571DE04-4439-CE5C-7094-DB5949A8E0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647"/>
          <a:stretch/>
        </p:blipFill>
        <p:spPr bwMode="auto">
          <a:xfrm>
            <a:off x="215151" y="1308437"/>
            <a:ext cx="6360459" cy="2491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480D95-9AE9-E857-1A69-E552BC1AED9D}"/>
              </a:ext>
            </a:extLst>
          </p:cNvPr>
          <p:cNvSpPr txBox="1"/>
          <p:nvPr/>
        </p:nvSpPr>
        <p:spPr>
          <a:xfrm>
            <a:off x="6575611" y="2097110"/>
            <a:ext cx="5251077" cy="954107"/>
          </a:xfrm>
          <a:custGeom>
            <a:avLst/>
            <a:gdLst>
              <a:gd name="connsiteX0" fmla="*/ 0 w 5251077"/>
              <a:gd name="connsiteY0" fmla="*/ 0 h 954107"/>
              <a:gd name="connsiteX1" fmla="*/ 530942 w 5251077"/>
              <a:gd name="connsiteY1" fmla="*/ 0 h 954107"/>
              <a:gd name="connsiteX2" fmla="*/ 956863 w 5251077"/>
              <a:gd name="connsiteY2" fmla="*/ 0 h 954107"/>
              <a:gd name="connsiteX3" fmla="*/ 1645337 w 5251077"/>
              <a:gd name="connsiteY3" fmla="*/ 0 h 954107"/>
              <a:gd name="connsiteX4" fmla="*/ 2176280 w 5251077"/>
              <a:gd name="connsiteY4" fmla="*/ 0 h 954107"/>
              <a:gd name="connsiteX5" fmla="*/ 2707222 w 5251077"/>
              <a:gd name="connsiteY5" fmla="*/ 0 h 954107"/>
              <a:gd name="connsiteX6" fmla="*/ 3395696 w 5251077"/>
              <a:gd name="connsiteY6" fmla="*/ 0 h 954107"/>
              <a:gd name="connsiteX7" fmla="*/ 3874128 w 5251077"/>
              <a:gd name="connsiteY7" fmla="*/ 0 h 954107"/>
              <a:gd name="connsiteX8" fmla="*/ 4562602 w 5251077"/>
              <a:gd name="connsiteY8" fmla="*/ 0 h 954107"/>
              <a:gd name="connsiteX9" fmla="*/ 5251077 w 5251077"/>
              <a:gd name="connsiteY9" fmla="*/ 0 h 954107"/>
              <a:gd name="connsiteX10" fmla="*/ 5251077 w 5251077"/>
              <a:gd name="connsiteY10" fmla="*/ 477054 h 954107"/>
              <a:gd name="connsiteX11" fmla="*/ 5251077 w 5251077"/>
              <a:gd name="connsiteY11" fmla="*/ 954107 h 954107"/>
              <a:gd name="connsiteX12" fmla="*/ 4615113 w 5251077"/>
              <a:gd name="connsiteY12" fmla="*/ 954107 h 954107"/>
              <a:gd name="connsiteX13" fmla="*/ 3926639 w 5251077"/>
              <a:gd name="connsiteY13" fmla="*/ 954107 h 954107"/>
              <a:gd name="connsiteX14" fmla="*/ 3238164 w 5251077"/>
              <a:gd name="connsiteY14" fmla="*/ 954107 h 954107"/>
              <a:gd name="connsiteX15" fmla="*/ 2759733 w 5251077"/>
              <a:gd name="connsiteY15" fmla="*/ 954107 h 954107"/>
              <a:gd name="connsiteX16" fmla="*/ 2176280 w 5251077"/>
              <a:gd name="connsiteY16" fmla="*/ 954107 h 954107"/>
              <a:gd name="connsiteX17" fmla="*/ 1487805 w 5251077"/>
              <a:gd name="connsiteY17" fmla="*/ 954107 h 954107"/>
              <a:gd name="connsiteX18" fmla="*/ 904352 w 5251077"/>
              <a:gd name="connsiteY18" fmla="*/ 954107 h 954107"/>
              <a:gd name="connsiteX19" fmla="*/ 0 w 5251077"/>
              <a:gd name="connsiteY19" fmla="*/ 954107 h 954107"/>
              <a:gd name="connsiteX20" fmla="*/ 0 w 5251077"/>
              <a:gd name="connsiteY20" fmla="*/ 496136 h 954107"/>
              <a:gd name="connsiteX21" fmla="*/ 0 w 5251077"/>
              <a:gd name="connsiteY21" fmla="*/ 0 h 95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251077" h="954107" extrusionOk="0">
                <a:moveTo>
                  <a:pt x="0" y="0"/>
                </a:moveTo>
                <a:cubicBezTo>
                  <a:pt x="186395" y="-37897"/>
                  <a:pt x="290107" y="36792"/>
                  <a:pt x="530942" y="0"/>
                </a:cubicBezTo>
                <a:cubicBezTo>
                  <a:pt x="771777" y="-36792"/>
                  <a:pt x="786081" y="23103"/>
                  <a:pt x="956863" y="0"/>
                </a:cubicBezTo>
                <a:cubicBezTo>
                  <a:pt x="1127645" y="-23103"/>
                  <a:pt x="1324845" y="67588"/>
                  <a:pt x="1645337" y="0"/>
                </a:cubicBezTo>
                <a:cubicBezTo>
                  <a:pt x="1965829" y="-67588"/>
                  <a:pt x="1968019" y="49715"/>
                  <a:pt x="2176280" y="0"/>
                </a:cubicBezTo>
                <a:cubicBezTo>
                  <a:pt x="2384541" y="-49715"/>
                  <a:pt x="2492828" y="9381"/>
                  <a:pt x="2707222" y="0"/>
                </a:cubicBezTo>
                <a:cubicBezTo>
                  <a:pt x="2921616" y="-9381"/>
                  <a:pt x="3210594" y="26048"/>
                  <a:pt x="3395696" y="0"/>
                </a:cubicBezTo>
                <a:cubicBezTo>
                  <a:pt x="3580798" y="-26048"/>
                  <a:pt x="3706470" y="6914"/>
                  <a:pt x="3874128" y="0"/>
                </a:cubicBezTo>
                <a:cubicBezTo>
                  <a:pt x="4041786" y="-6914"/>
                  <a:pt x="4408144" y="18018"/>
                  <a:pt x="4562602" y="0"/>
                </a:cubicBezTo>
                <a:cubicBezTo>
                  <a:pt x="4717060" y="-18018"/>
                  <a:pt x="4976833" y="39808"/>
                  <a:pt x="5251077" y="0"/>
                </a:cubicBezTo>
                <a:cubicBezTo>
                  <a:pt x="5298930" y="209070"/>
                  <a:pt x="5246599" y="363359"/>
                  <a:pt x="5251077" y="477054"/>
                </a:cubicBezTo>
                <a:cubicBezTo>
                  <a:pt x="5255555" y="590749"/>
                  <a:pt x="5220787" y="748394"/>
                  <a:pt x="5251077" y="954107"/>
                </a:cubicBezTo>
                <a:cubicBezTo>
                  <a:pt x="4952776" y="1025922"/>
                  <a:pt x="4898758" y="942229"/>
                  <a:pt x="4615113" y="954107"/>
                </a:cubicBezTo>
                <a:cubicBezTo>
                  <a:pt x="4331468" y="965985"/>
                  <a:pt x="4077006" y="940089"/>
                  <a:pt x="3926639" y="954107"/>
                </a:cubicBezTo>
                <a:cubicBezTo>
                  <a:pt x="3776272" y="968125"/>
                  <a:pt x="3529358" y="893475"/>
                  <a:pt x="3238164" y="954107"/>
                </a:cubicBezTo>
                <a:cubicBezTo>
                  <a:pt x="2946971" y="1014739"/>
                  <a:pt x="2956388" y="945754"/>
                  <a:pt x="2759733" y="954107"/>
                </a:cubicBezTo>
                <a:cubicBezTo>
                  <a:pt x="2563078" y="962460"/>
                  <a:pt x="2298872" y="938180"/>
                  <a:pt x="2176280" y="954107"/>
                </a:cubicBezTo>
                <a:cubicBezTo>
                  <a:pt x="2053688" y="970034"/>
                  <a:pt x="1776100" y="907623"/>
                  <a:pt x="1487805" y="954107"/>
                </a:cubicBezTo>
                <a:cubicBezTo>
                  <a:pt x="1199511" y="1000591"/>
                  <a:pt x="1172822" y="902438"/>
                  <a:pt x="904352" y="954107"/>
                </a:cubicBezTo>
                <a:cubicBezTo>
                  <a:pt x="635882" y="1005776"/>
                  <a:pt x="220919" y="947036"/>
                  <a:pt x="0" y="954107"/>
                </a:cubicBezTo>
                <a:cubicBezTo>
                  <a:pt x="-1310" y="801830"/>
                  <a:pt x="3440" y="598040"/>
                  <a:pt x="0" y="496136"/>
                </a:cubicBezTo>
                <a:cubicBezTo>
                  <a:pt x="-3440" y="394232"/>
                  <a:pt x="53190" y="173598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sz="2800" b="1" dirty="0"/>
              <a:t>What set of poses best gets the robot from A to B? </a:t>
            </a:r>
          </a:p>
        </p:txBody>
      </p:sp>
    </p:spTree>
    <p:extLst>
      <p:ext uri="{BB962C8B-B14F-4D97-AF65-F5344CB8AC3E}">
        <p14:creationId xmlns:p14="http://schemas.microsoft.com/office/powerpoint/2010/main" val="2060438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3C2FFB-BB41-F464-285A-474A55271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C2AF6D6-C853-7069-366C-C7C927495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F48E3AB-1665-7F8F-C240-8058538D1F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F3137CD7-27E2-D924-E3A1-58B1F68EB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Review of Single-Robot Motion Planning</a:t>
            </a:r>
          </a:p>
        </p:txBody>
      </p:sp>
      <p:pic>
        <p:nvPicPr>
          <p:cNvPr id="3084" name="Picture 12" descr="2: Path Planning. (a) Grid-based search (b) Sampling-based algorithm |  Download Scientific Diagram">
            <a:extLst>
              <a:ext uri="{FF2B5EF4-FFF2-40B4-BE49-F238E27FC236}">
                <a16:creationId xmlns:a16="http://schemas.microsoft.com/office/drawing/2014/main" id="{6280663E-8A97-24E8-FCCD-C606C510C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119" y="2027366"/>
            <a:ext cx="9786330" cy="4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AC53C1A-BCB1-CFED-CFF2-CD5B645D3845}"/>
              </a:ext>
            </a:extLst>
          </p:cNvPr>
          <p:cNvSpPr txBox="1"/>
          <p:nvPr/>
        </p:nvSpPr>
        <p:spPr>
          <a:xfrm>
            <a:off x="2052427" y="1516575"/>
            <a:ext cx="2544286" cy="523220"/>
          </a:xfrm>
          <a:custGeom>
            <a:avLst/>
            <a:gdLst>
              <a:gd name="connsiteX0" fmla="*/ 0 w 2544286"/>
              <a:gd name="connsiteY0" fmla="*/ 0 h 523220"/>
              <a:gd name="connsiteX1" fmla="*/ 483414 w 2544286"/>
              <a:gd name="connsiteY1" fmla="*/ 0 h 523220"/>
              <a:gd name="connsiteX2" fmla="*/ 915943 w 2544286"/>
              <a:gd name="connsiteY2" fmla="*/ 0 h 523220"/>
              <a:gd name="connsiteX3" fmla="*/ 1475686 w 2544286"/>
              <a:gd name="connsiteY3" fmla="*/ 0 h 523220"/>
              <a:gd name="connsiteX4" fmla="*/ 1959100 w 2544286"/>
              <a:gd name="connsiteY4" fmla="*/ 0 h 523220"/>
              <a:gd name="connsiteX5" fmla="*/ 2544286 w 2544286"/>
              <a:gd name="connsiteY5" fmla="*/ 0 h 523220"/>
              <a:gd name="connsiteX6" fmla="*/ 2544286 w 2544286"/>
              <a:gd name="connsiteY6" fmla="*/ 523220 h 523220"/>
              <a:gd name="connsiteX7" fmla="*/ 2035429 w 2544286"/>
              <a:gd name="connsiteY7" fmla="*/ 523220 h 523220"/>
              <a:gd name="connsiteX8" fmla="*/ 1475686 w 2544286"/>
              <a:gd name="connsiteY8" fmla="*/ 523220 h 523220"/>
              <a:gd name="connsiteX9" fmla="*/ 1043157 w 2544286"/>
              <a:gd name="connsiteY9" fmla="*/ 523220 h 523220"/>
              <a:gd name="connsiteX10" fmla="*/ 534300 w 2544286"/>
              <a:gd name="connsiteY10" fmla="*/ 523220 h 523220"/>
              <a:gd name="connsiteX11" fmla="*/ 0 w 2544286"/>
              <a:gd name="connsiteY11" fmla="*/ 523220 h 523220"/>
              <a:gd name="connsiteX12" fmla="*/ 0 w 2544286"/>
              <a:gd name="connsiteY12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44286" h="523220" extrusionOk="0">
                <a:moveTo>
                  <a:pt x="0" y="0"/>
                </a:moveTo>
                <a:cubicBezTo>
                  <a:pt x="193532" y="-29595"/>
                  <a:pt x="251512" y="52498"/>
                  <a:pt x="483414" y="0"/>
                </a:cubicBezTo>
                <a:cubicBezTo>
                  <a:pt x="715316" y="-52498"/>
                  <a:pt x="780702" y="41107"/>
                  <a:pt x="915943" y="0"/>
                </a:cubicBezTo>
                <a:cubicBezTo>
                  <a:pt x="1051184" y="-41107"/>
                  <a:pt x="1284866" y="29567"/>
                  <a:pt x="1475686" y="0"/>
                </a:cubicBezTo>
                <a:cubicBezTo>
                  <a:pt x="1666506" y="-29567"/>
                  <a:pt x="1795939" y="16032"/>
                  <a:pt x="1959100" y="0"/>
                </a:cubicBezTo>
                <a:cubicBezTo>
                  <a:pt x="2122261" y="-16032"/>
                  <a:pt x="2415307" y="26636"/>
                  <a:pt x="2544286" y="0"/>
                </a:cubicBezTo>
                <a:cubicBezTo>
                  <a:pt x="2593354" y="196768"/>
                  <a:pt x="2488495" y="382671"/>
                  <a:pt x="2544286" y="523220"/>
                </a:cubicBezTo>
                <a:cubicBezTo>
                  <a:pt x="2401412" y="562558"/>
                  <a:pt x="2260203" y="475544"/>
                  <a:pt x="2035429" y="523220"/>
                </a:cubicBezTo>
                <a:cubicBezTo>
                  <a:pt x="1810655" y="570896"/>
                  <a:pt x="1600302" y="471341"/>
                  <a:pt x="1475686" y="523220"/>
                </a:cubicBezTo>
                <a:cubicBezTo>
                  <a:pt x="1351070" y="575099"/>
                  <a:pt x="1257429" y="511837"/>
                  <a:pt x="1043157" y="523220"/>
                </a:cubicBezTo>
                <a:cubicBezTo>
                  <a:pt x="828885" y="534603"/>
                  <a:pt x="716706" y="510608"/>
                  <a:pt x="534300" y="523220"/>
                </a:cubicBezTo>
                <a:cubicBezTo>
                  <a:pt x="351894" y="535832"/>
                  <a:pt x="169352" y="477918"/>
                  <a:pt x="0" y="523220"/>
                </a:cubicBezTo>
                <a:cubicBezTo>
                  <a:pt x="-23839" y="301885"/>
                  <a:pt x="37804" y="228535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Search-based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B8B6756-211E-5695-08DA-0F29010DD9B2}"/>
              </a:ext>
            </a:extLst>
          </p:cNvPr>
          <p:cNvSpPr txBox="1"/>
          <p:nvPr/>
        </p:nvSpPr>
        <p:spPr>
          <a:xfrm>
            <a:off x="7179855" y="1516575"/>
            <a:ext cx="2622834" cy="523220"/>
          </a:xfrm>
          <a:custGeom>
            <a:avLst/>
            <a:gdLst>
              <a:gd name="connsiteX0" fmla="*/ 0 w 2622834"/>
              <a:gd name="connsiteY0" fmla="*/ 0 h 523220"/>
              <a:gd name="connsiteX1" fmla="*/ 498338 w 2622834"/>
              <a:gd name="connsiteY1" fmla="*/ 0 h 523220"/>
              <a:gd name="connsiteX2" fmla="*/ 1075362 w 2622834"/>
              <a:gd name="connsiteY2" fmla="*/ 0 h 523220"/>
              <a:gd name="connsiteX3" fmla="*/ 1652385 w 2622834"/>
              <a:gd name="connsiteY3" fmla="*/ 0 h 523220"/>
              <a:gd name="connsiteX4" fmla="*/ 2124496 w 2622834"/>
              <a:gd name="connsiteY4" fmla="*/ 0 h 523220"/>
              <a:gd name="connsiteX5" fmla="*/ 2622834 w 2622834"/>
              <a:gd name="connsiteY5" fmla="*/ 0 h 523220"/>
              <a:gd name="connsiteX6" fmla="*/ 2622834 w 2622834"/>
              <a:gd name="connsiteY6" fmla="*/ 523220 h 523220"/>
              <a:gd name="connsiteX7" fmla="*/ 2124496 w 2622834"/>
              <a:gd name="connsiteY7" fmla="*/ 523220 h 523220"/>
              <a:gd name="connsiteX8" fmla="*/ 1547472 w 2622834"/>
              <a:gd name="connsiteY8" fmla="*/ 523220 h 523220"/>
              <a:gd name="connsiteX9" fmla="*/ 970449 w 2622834"/>
              <a:gd name="connsiteY9" fmla="*/ 523220 h 523220"/>
              <a:gd name="connsiteX10" fmla="*/ 0 w 2622834"/>
              <a:gd name="connsiteY10" fmla="*/ 523220 h 523220"/>
              <a:gd name="connsiteX11" fmla="*/ 0 w 2622834"/>
              <a:gd name="connsiteY11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22834" h="523220" extrusionOk="0">
                <a:moveTo>
                  <a:pt x="0" y="0"/>
                </a:moveTo>
                <a:cubicBezTo>
                  <a:pt x="203660" y="-5317"/>
                  <a:pt x="260126" y="21527"/>
                  <a:pt x="498338" y="0"/>
                </a:cubicBezTo>
                <a:cubicBezTo>
                  <a:pt x="736550" y="-21527"/>
                  <a:pt x="856180" y="29737"/>
                  <a:pt x="1075362" y="0"/>
                </a:cubicBezTo>
                <a:cubicBezTo>
                  <a:pt x="1294544" y="-29737"/>
                  <a:pt x="1482771" y="27653"/>
                  <a:pt x="1652385" y="0"/>
                </a:cubicBezTo>
                <a:cubicBezTo>
                  <a:pt x="1821999" y="-27653"/>
                  <a:pt x="1960955" y="19938"/>
                  <a:pt x="2124496" y="0"/>
                </a:cubicBezTo>
                <a:cubicBezTo>
                  <a:pt x="2288037" y="-19938"/>
                  <a:pt x="2410315" y="49454"/>
                  <a:pt x="2622834" y="0"/>
                </a:cubicBezTo>
                <a:cubicBezTo>
                  <a:pt x="2682869" y="157543"/>
                  <a:pt x="2619584" y="391178"/>
                  <a:pt x="2622834" y="523220"/>
                </a:cubicBezTo>
                <a:cubicBezTo>
                  <a:pt x="2378211" y="537087"/>
                  <a:pt x="2308193" y="506552"/>
                  <a:pt x="2124496" y="523220"/>
                </a:cubicBezTo>
                <a:cubicBezTo>
                  <a:pt x="1940799" y="539888"/>
                  <a:pt x="1762984" y="492373"/>
                  <a:pt x="1547472" y="523220"/>
                </a:cubicBezTo>
                <a:cubicBezTo>
                  <a:pt x="1331960" y="554067"/>
                  <a:pt x="1154553" y="470628"/>
                  <a:pt x="970449" y="523220"/>
                </a:cubicBezTo>
                <a:cubicBezTo>
                  <a:pt x="786345" y="575812"/>
                  <a:pt x="387564" y="481688"/>
                  <a:pt x="0" y="523220"/>
                </a:cubicBezTo>
                <a:cubicBezTo>
                  <a:pt x="-56098" y="313444"/>
                  <a:pt x="39181" y="218465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844776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Sample-based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6030B49-A718-61C2-61F9-A65EB63C92B9}"/>
                  </a:ext>
                </a:extLst>
              </p:cNvPr>
              <p:cNvSpPr txBox="1"/>
              <p:nvPr/>
            </p:nvSpPr>
            <p:spPr>
              <a:xfrm>
                <a:off x="2134371" y="6116965"/>
                <a:ext cx="7668318" cy="523220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2562689"/>
                          <a:gd name="connsiteY0" fmla="*/ 0 h 523220"/>
                          <a:gd name="connsiteX1" fmla="*/ 486911 w 2562689"/>
                          <a:gd name="connsiteY1" fmla="*/ 0 h 523220"/>
                          <a:gd name="connsiteX2" fmla="*/ 999449 w 2562689"/>
                          <a:gd name="connsiteY2" fmla="*/ 0 h 523220"/>
                          <a:gd name="connsiteX3" fmla="*/ 1537613 w 2562689"/>
                          <a:gd name="connsiteY3" fmla="*/ 0 h 523220"/>
                          <a:gd name="connsiteX4" fmla="*/ 2075778 w 2562689"/>
                          <a:gd name="connsiteY4" fmla="*/ 0 h 523220"/>
                          <a:gd name="connsiteX5" fmla="*/ 2562689 w 2562689"/>
                          <a:gd name="connsiteY5" fmla="*/ 0 h 523220"/>
                          <a:gd name="connsiteX6" fmla="*/ 2562689 w 2562689"/>
                          <a:gd name="connsiteY6" fmla="*/ 523220 h 523220"/>
                          <a:gd name="connsiteX7" fmla="*/ 1998897 w 2562689"/>
                          <a:gd name="connsiteY7" fmla="*/ 523220 h 523220"/>
                          <a:gd name="connsiteX8" fmla="*/ 1435106 w 2562689"/>
                          <a:gd name="connsiteY8" fmla="*/ 523220 h 523220"/>
                          <a:gd name="connsiteX9" fmla="*/ 922568 w 2562689"/>
                          <a:gd name="connsiteY9" fmla="*/ 523220 h 523220"/>
                          <a:gd name="connsiteX10" fmla="*/ 0 w 2562689"/>
                          <a:gd name="connsiteY10" fmla="*/ 523220 h 523220"/>
                          <a:gd name="connsiteX11" fmla="*/ 0 w 2562689"/>
                          <a:gd name="connsiteY11" fmla="*/ 0 h 52322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2562689" h="523220" fill="none" extrusionOk="0">
                            <a:moveTo>
                              <a:pt x="0" y="0"/>
                            </a:moveTo>
                            <a:cubicBezTo>
                              <a:pt x="225093" y="-55054"/>
                              <a:pt x="258680" y="9506"/>
                              <a:pt x="486911" y="0"/>
                            </a:cubicBezTo>
                            <a:cubicBezTo>
                              <a:pt x="715142" y="-9506"/>
                              <a:pt x="784511" y="2864"/>
                              <a:pt x="999449" y="0"/>
                            </a:cubicBezTo>
                            <a:cubicBezTo>
                              <a:pt x="1214387" y="-2864"/>
                              <a:pt x="1337259" y="7946"/>
                              <a:pt x="1537613" y="0"/>
                            </a:cubicBezTo>
                            <a:cubicBezTo>
                              <a:pt x="1737967" y="-7946"/>
                              <a:pt x="1922242" y="22102"/>
                              <a:pt x="2075778" y="0"/>
                            </a:cubicBezTo>
                            <a:cubicBezTo>
                              <a:pt x="2229314" y="-22102"/>
                              <a:pt x="2421560" y="1500"/>
                              <a:pt x="2562689" y="0"/>
                            </a:cubicBezTo>
                            <a:cubicBezTo>
                              <a:pt x="2608912" y="112562"/>
                              <a:pt x="2512164" y="314588"/>
                              <a:pt x="2562689" y="523220"/>
                            </a:cubicBezTo>
                            <a:cubicBezTo>
                              <a:pt x="2332711" y="568968"/>
                              <a:pt x="2116122" y="519197"/>
                              <a:pt x="1998897" y="523220"/>
                            </a:cubicBezTo>
                            <a:cubicBezTo>
                              <a:pt x="1881672" y="527243"/>
                              <a:pt x="1548286" y="463666"/>
                              <a:pt x="1435106" y="523220"/>
                            </a:cubicBezTo>
                            <a:cubicBezTo>
                              <a:pt x="1321926" y="582774"/>
                              <a:pt x="1124841" y="504835"/>
                              <a:pt x="922568" y="523220"/>
                            </a:cubicBezTo>
                            <a:cubicBezTo>
                              <a:pt x="720295" y="541605"/>
                              <a:pt x="287293" y="446871"/>
                              <a:pt x="0" y="523220"/>
                            </a:cubicBezTo>
                            <a:cubicBezTo>
                              <a:pt x="-14919" y="381548"/>
                              <a:pt x="36509" y="207727"/>
                              <a:pt x="0" y="0"/>
                            </a:cubicBezTo>
                            <a:close/>
                          </a:path>
                          <a:path w="2562689" h="523220" stroke="0" extrusionOk="0">
                            <a:moveTo>
                              <a:pt x="0" y="0"/>
                            </a:moveTo>
                            <a:cubicBezTo>
                              <a:pt x="225431" y="-35332"/>
                              <a:pt x="378372" y="42484"/>
                              <a:pt x="486911" y="0"/>
                            </a:cubicBezTo>
                            <a:cubicBezTo>
                              <a:pt x="595450" y="-42484"/>
                              <a:pt x="771814" y="41170"/>
                              <a:pt x="922568" y="0"/>
                            </a:cubicBezTo>
                            <a:cubicBezTo>
                              <a:pt x="1073322" y="-41170"/>
                              <a:pt x="1215534" y="30514"/>
                              <a:pt x="1486360" y="0"/>
                            </a:cubicBezTo>
                            <a:cubicBezTo>
                              <a:pt x="1757186" y="-30514"/>
                              <a:pt x="1794596" y="55677"/>
                              <a:pt x="1973271" y="0"/>
                            </a:cubicBezTo>
                            <a:cubicBezTo>
                              <a:pt x="2151946" y="-55677"/>
                              <a:pt x="2296214" y="28628"/>
                              <a:pt x="2562689" y="0"/>
                            </a:cubicBezTo>
                            <a:cubicBezTo>
                              <a:pt x="2611757" y="196768"/>
                              <a:pt x="2506898" y="382671"/>
                              <a:pt x="2562689" y="523220"/>
                            </a:cubicBezTo>
                            <a:cubicBezTo>
                              <a:pt x="2413206" y="523794"/>
                              <a:pt x="2238690" y="472710"/>
                              <a:pt x="2050151" y="523220"/>
                            </a:cubicBezTo>
                            <a:cubicBezTo>
                              <a:pt x="1861612" y="573730"/>
                              <a:pt x="1646149" y="508041"/>
                              <a:pt x="1486360" y="523220"/>
                            </a:cubicBezTo>
                            <a:cubicBezTo>
                              <a:pt x="1326571" y="538399"/>
                              <a:pt x="1261019" y="504103"/>
                              <a:pt x="1050702" y="523220"/>
                            </a:cubicBezTo>
                            <a:cubicBezTo>
                              <a:pt x="840385" y="542337"/>
                              <a:pt x="759541" y="506999"/>
                              <a:pt x="538165" y="523220"/>
                            </a:cubicBezTo>
                            <a:cubicBezTo>
                              <a:pt x="316789" y="539441"/>
                              <a:pt x="211824" y="489257"/>
                              <a:pt x="0" y="523220"/>
                            </a:cubicBezTo>
                            <a:cubicBezTo>
                              <a:pt x="-23839" y="301885"/>
                              <a:pt x="37804" y="228535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b="0" dirty="0"/>
                  <a:t>Where each position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𝑜𝑟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[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6030B49-A718-61C2-61F9-A65EB63C92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4371" y="6116965"/>
                <a:ext cx="7668318" cy="523220"/>
              </a:xfrm>
              <a:prstGeom prst="rect">
                <a:avLst/>
              </a:prstGeom>
              <a:blipFill>
                <a:blip r:embed="rId4"/>
                <a:stretch>
                  <a:fillRect l="-1650" t="-9091" b="-27273"/>
                </a:stretch>
              </a:blipFill>
              <a:ln w="19050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2562689"/>
                          <a:gd name="connsiteY0" fmla="*/ 0 h 523220"/>
                          <a:gd name="connsiteX1" fmla="*/ 486911 w 2562689"/>
                          <a:gd name="connsiteY1" fmla="*/ 0 h 523220"/>
                          <a:gd name="connsiteX2" fmla="*/ 999449 w 2562689"/>
                          <a:gd name="connsiteY2" fmla="*/ 0 h 523220"/>
                          <a:gd name="connsiteX3" fmla="*/ 1537613 w 2562689"/>
                          <a:gd name="connsiteY3" fmla="*/ 0 h 523220"/>
                          <a:gd name="connsiteX4" fmla="*/ 2075778 w 2562689"/>
                          <a:gd name="connsiteY4" fmla="*/ 0 h 523220"/>
                          <a:gd name="connsiteX5" fmla="*/ 2562689 w 2562689"/>
                          <a:gd name="connsiteY5" fmla="*/ 0 h 523220"/>
                          <a:gd name="connsiteX6" fmla="*/ 2562689 w 2562689"/>
                          <a:gd name="connsiteY6" fmla="*/ 523220 h 523220"/>
                          <a:gd name="connsiteX7" fmla="*/ 1998897 w 2562689"/>
                          <a:gd name="connsiteY7" fmla="*/ 523220 h 523220"/>
                          <a:gd name="connsiteX8" fmla="*/ 1435106 w 2562689"/>
                          <a:gd name="connsiteY8" fmla="*/ 523220 h 523220"/>
                          <a:gd name="connsiteX9" fmla="*/ 922568 w 2562689"/>
                          <a:gd name="connsiteY9" fmla="*/ 523220 h 523220"/>
                          <a:gd name="connsiteX10" fmla="*/ 0 w 2562689"/>
                          <a:gd name="connsiteY10" fmla="*/ 523220 h 523220"/>
                          <a:gd name="connsiteX11" fmla="*/ 0 w 2562689"/>
                          <a:gd name="connsiteY11" fmla="*/ 0 h 52322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2562689" h="523220" fill="none" extrusionOk="0">
                            <a:moveTo>
                              <a:pt x="0" y="0"/>
                            </a:moveTo>
                            <a:cubicBezTo>
                              <a:pt x="225093" y="-55054"/>
                              <a:pt x="258680" y="9506"/>
                              <a:pt x="486911" y="0"/>
                            </a:cubicBezTo>
                            <a:cubicBezTo>
                              <a:pt x="715142" y="-9506"/>
                              <a:pt x="784511" y="2864"/>
                              <a:pt x="999449" y="0"/>
                            </a:cubicBezTo>
                            <a:cubicBezTo>
                              <a:pt x="1214387" y="-2864"/>
                              <a:pt x="1337259" y="7946"/>
                              <a:pt x="1537613" y="0"/>
                            </a:cubicBezTo>
                            <a:cubicBezTo>
                              <a:pt x="1737967" y="-7946"/>
                              <a:pt x="1922242" y="22102"/>
                              <a:pt x="2075778" y="0"/>
                            </a:cubicBezTo>
                            <a:cubicBezTo>
                              <a:pt x="2229314" y="-22102"/>
                              <a:pt x="2421560" y="1500"/>
                              <a:pt x="2562689" y="0"/>
                            </a:cubicBezTo>
                            <a:cubicBezTo>
                              <a:pt x="2608912" y="112562"/>
                              <a:pt x="2512164" y="314588"/>
                              <a:pt x="2562689" y="523220"/>
                            </a:cubicBezTo>
                            <a:cubicBezTo>
                              <a:pt x="2332711" y="568968"/>
                              <a:pt x="2116122" y="519197"/>
                              <a:pt x="1998897" y="523220"/>
                            </a:cubicBezTo>
                            <a:cubicBezTo>
                              <a:pt x="1881672" y="527243"/>
                              <a:pt x="1548286" y="463666"/>
                              <a:pt x="1435106" y="523220"/>
                            </a:cubicBezTo>
                            <a:cubicBezTo>
                              <a:pt x="1321926" y="582774"/>
                              <a:pt x="1124841" y="504835"/>
                              <a:pt x="922568" y="523220"/>
                            </a:cubicBezTo>
                            <a:cubicBezTo>
                              <a:pt x="720295" y="541605"/>
                              <a:pt x="287293" y="446871"/>
                              <a:pt x="0" y="523220"/>
                            </a:cubicBezTo>
                            <a:cubicBezTo>
                              <a:pt x="-14919" y="381548"/>
                              <a:pt x="36509" y="207727"/>
                              <a:pt x="0" y="0"/>
                            </a:cubicBezTo>
                            <a:close/>
                          </a:path>
                          <a:path w="2562689" h="523220" stroke="0" extrusionOk="0">
                            <a:moveTo>
                              <a:pt x="0" y="0"/>
                            </a:moveTo>
                            <a:cubicBezTo>
                              <a:pt x="225431" y="-35332"/>
                              <a:pt x="378372" y="42484"/>
                              <a:pt x="486911" y="0"/>
                            </a:cubicBezTo>
                            <a:cubicBezTo>
                              <a:pt x="595450" y="-42484"/>
                              <a:pt x="771814" y="41170"/>
                              <a:pt x="922568" y="0"/>
                            </a:cubicBezTo>
                            <a:cubicBezTo>
                              <a:pt x="1073322" y="-41170"/>
                              <a:pt x="1215534" y="30514"/>
                              <a:pt x="1486360" y="0"/>
                            </a:cubicBezTo>
                            <a:cubicBezTo>
                              <a:pt x="1757186" y="-30514"/>
                              <a:pt x="1794596" y="55677"/>
                              <a:pt x="1973271" y="0"/>
                            </a:cubicBezTo>
                            <a:cubicBezTo>
                              <a:pt x="2151946" y="-55677"/>
                              <a:pt x="2296214" y="28628"/>
                              <a:pt x="2562689" y="0"/>
                            </a:cubicBezTo>
                            <a:cubicBezTo>
                              <a:pt x="2611757" y="196768"/>
                              <a:pt x="2506898" y="382671"/>
                              <a:pt x="2562689" y="523220"/>
                            </a:cubicBezTo>
                            <a:cubicBezTo>
                              <a:pt x="2413206" y="523794"/>
                              <a:pt x="2238690" y="472710"/>
                              <a:pt x="2050151" y="523220"/>
                            </a:cubicBezTo>
                            <a:cubicBezTo>
                              <a:pt x="1861612" y="573730"/>
                              <a:pt x="1646149" y="508041"/>
                              <a:pt x="1486360" y="523220"/>
                            </a:cubicBezTo>
                            <a:cubicBezTo>
                              <a:pt x="1326571" y="538399"/>
                              <a:pt x="1261019" y="504103"/>
                              <a:pt x="1050702" y="523220"/>
                            </a:cubicBezTo>
                            <a:cubicBezTo>
                              <a:pt x="840385" y="542337"/>
                              <a:pt x="759541" y="506999"/>
                              <a:pt x="538165" y="523220"/>
                            </a:cubicBezTo>
                            <a:cubicBezTo>
                              <a:pt x="316789" y="539441"/>
                              <a:pt x="211824" y="489257"/>
                              <a:pt x="0" y="523220"/>
                            </a:cubicBezTo>
                            <a:cubicBezTo>
                              <a:pt x="-23839" y="301885"/>
                              <a:pt x="37804" y="228535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0556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973F1-5E1D-B55A-FFAC-30A218FF4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E82F11B-9438-14F6-0052-49B33E6695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25DFC530-E997-C8CD-8217-96B125AE69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E2A55EB2-86D0-AA60-A281-5745B95532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942638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Multi-robot Motion Planning: Taxonomies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DFD79D-9E00-F2E8-FC30-6C3859915D7A}"/>
              </a:ext>
            </a:extLst>
          </p:cNvPr>
          <p:cNvSpPr txBox="1"/>
          <p:nvPr/>
        </p:nvSpPr>
        <p:spPr>
          <a:xfrm>
            <a:off x="695934" y="3250603"/>
            <a:ext cx="80345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Plan in the full (“global”) joint configuration space versus plan in individual (”local”) configuration spaces</a:t>
            </a:r>
          </a:p>
        </p:txBody>
      </p:sp>
      <p:pic>
        <p:nvPicPr>
          <p:cNvPr id="24578" name="Picture 2" descr="undefined">
            <a:extLst>
              <a:ext uri="{FF2B5EF4-FFF2-40B4-BE49-F238E27FC236}">
                <a16:creationId xmlns:a16="http://schemas.microsoft.com/office/drawing/2014/main" id="{D42DB901-E663-CD28-6047-783B9010B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55" y="4865648"/>
            <a:ext cx="7583858" cy="207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FEBBAA-710B-ED58-FAD2-6908B3A6C71A}"/>
              </a:ext>
            </a:extLst>
          </p:cNvPr>
          <p:cNvSpPr txBox="1"/>
          <p:nvPr/>
        </p:nvSpPr>
        <p:spPr>
          <a:xfrm>
            <a:off x="7700213" y="5168470"/>
            <a:ext cx="45840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(a) is an edge conflict, (b) a vertex conflict, (c) a following conflict, (d) a cycle conflict, and (e) a swapping conflict.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124723-DF12-CB41-CBC7-727BA4065811}"/>
              </a:ext>
            </a:extLst>
          </p:cNvPr>
          <p:cNvSpPr txBox="1"/>
          <p:nvPr/>
        </p:nvSpPr>
        <p:spPr>
          <a:xfrm>
            <a:off x="343778" y="1350901"/>
            <a:ext cx="5455340" cy="461665"/>
          </a:xfrm>
          <a:custGeom>
            <a:avLst/>
            <a:gdLst>
              <a:gd name="connsiteX0" fmla="*/ 0 w 5455340"/>
              <a:gd name="connsiteY0" fmla="*/ 0 h 461665"/>
              <a:gd name="connsiteX1" fmla="*/ 490981 w 5455340"/>
              <a:gd name="connsiteY1" fmla="*/ 0 h 461665"/>
              <a:gd name="connsiteX2" fmla="*/ 872854 w 5455340"/>
              <a:gd name="connsiteY2" fmla="*/ 0 h 461665"/>
              <a:gd name="connsiteX3" fmla="*/ 1527495 w 5455340"/>
              <a:gd name="connsiteY3" fmla="*/ 0 h 461665"/>
              <a:gd name="connsiteX4" fmla="*/ 2018476 w 5455340"/>
              <a:gd name="connsiteY4" fmla="*/ 0 h 461665"/>
              <a:gd name="connsiteX5" fmla="*/ 2509456 w 5455340"/>
              <a:gd name="connsiteY5" fmla="*/ 0 h 461665"/>
              <a:gd name="connsiteX6" fmla="*/ 3164097 w 5455340"/>
              <a:gd name="connsiteY6" fmla="*/ 0 h 461665"/>
              <a:gd name="connsiteX7" fmla="*/ 3600524 w 5455340"/>
              <a:gd name="connsiteY7" fmla="*/ 0 h 461665"/>
              <a:gd name="connsiteX8" fmla="*/ 4255165 w 5455340"/>
              <a:gd name="connsiteY8" fmla="*/ 0 h 461665"/>
              <a:gd name="connsiteX9" fmla="*/ 4909806 w 5455340"/>
              <a:gd name="connsiteY9" fmla="*/ 0 h 461665"/>
              <a:gd name="connsiteX10" fmla="*/ 5455340 w 5455340"/>
              <a:gd name="connsiteY10" fmla="*/ 0 h 461665"/>
              <a:gd name="connsiteX11" fmla="*/ 5455340 w 5455340"/>
              <a:gd name="connsiteY11" fmla="*/ 461665 h 461665"/>
              <a:gd name="connsiteX12" fmla="*/ 4855253 w 5455340"/>
              <a:gd name="connsiteY12" fmla="*/ 461665 h 461665"/>
              <a:gd name="connsiteX13" fmla="*/ 4200612 w 5455340"/>
              <a:gd name="connsiteY13" fmla="*/ 461665 h 461665"/>
              <a:gd name="connsiteX14" fmla="*/ 3545971 w 5455340"/>
              <a:gd name="connsiteY14" fmla="*/ 461665 h 461665"/>
              <a:gd name="connsiteX15" fmla="*/ 3109544 w 5455340"/>
              <a:gd name="connsiteY15" fmla="*/ 461665 h 461665"/>
              <a:gd name="connsiteX16" fmla="*/ 2564010 w 5455340"/>
              <a:gd name="connsiteY16" fmla="*/ 461665 h 461665"/>
              <a:gd name="connsiteX17" fmla="*/ 1909369 w 5455340"/>
              <a:gd name="connsiteY17" fmla="*/ 461665 h 461665"/>
              <a:gd name="connsiteX18" fmla="*/ 1363835 w 5455340"/>
              <a:gd name="connsiteY18" fmla="*/ 461665 h 461665"/>
              <a:gd name="connsiteX19" fmla="*/ 981961 w 5455340"/>
              <a:gd name="connsiteY19" fmla="*/ 461665 h 461665"/>
              <a:gd name="connsiteX20" fmla="*/ 545534 w 5455340"/>
              <a:gd name="connsiteY20" fmla="*/ 461665 h 461665"/>
              <a:gd name="connsiteX21" fmla="*/ 0 w 5455340"/>
              <a:gd name="connsiteY21" fmla="*/ 461665 h 461665"/>
              <a:gd name="connsiteX22" fmla="*/ 0 w 5455340"/>
              <a:gd name="connsiteY22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455340" h="461665" extrusionOk="0">
                <a:moveTo>
                  <a:pt x="0" y="0"/>
                </a:moveTo>
                <a:cubicBezTo>
                  <a:pt x="108355" y="-24503"/>
                  <a:pt x="258041" y="21829"/>
                  <a:pt x="490981" y="0"/>
                </a:cubicBezTo>
                <a:cubicBezTo>
                  <a:pt x="723921" y="-21829"/>
                  <a:pt x="772597" y="42069"/>
                  <a:pt x="872854" y="0"/>
                </a:cubicBezTo>
                <a:cubicBezTo>
                  <a:pt x="973111" y="-42069"/>
                  <a:pt x="1226194" y="44566"/>
                  <a:pt x="1527495" y="0"/>
                </a:cubicBezTo>
                <a:cubicBezTo>
                  <a:pt x="1828796" y="-44566"/>
                  <a:pt x="1915993" y="25706"/>
                  <a:pt x="2018476" y="0"/>
                </a:cubicBezTo>
                <a:cubicBezTo>
                  <a:pt x="2120959" y="-25706"/>
                  <a:pt x="2297956" y="44427"/>
                  <a:pt x="2509456" y="0"/>
                </a:cubicBezTo>
                <a:cubicBezTo>
                  <a:pt x="2720956" y="-44427"/>
                  <a:pt x="2878613" y="53010"/>
                  <a:pt x="3164097" y="0"/>
                </a:cubicBezTo>
                <a:cubicBezTo>
                  <a:pt x="3449581" y="-53010"/>
                  <a:pt x="3407256" y="14853"/>
                  <a:pt x="3600524" y="0"/>
                </a:cubicBezTo>
                <a:cubicBezTo>
                  <a:pt x="3793792" y="-14853"/>
                  <a:pt x="3955308" y="42251"/>
                  <a:pt x="4255165" y="0"/>
                </a:cubicBezTo>
                <a:cubicBezTo>
                  <a:pt x="4555022" y="-42251"/>
                  <a:pt x="4685707" y="41691"/>
                  <a:pt x="4909806" y="0"/>
                </a:cubicBezTo>
                <a:cubicBezTo>
                  <a:pt x="5133905" y="-41691"/>
                  <a:pt x="5215934" y="60583"/>
                  <a:pt x="5455340" y="0"/>
                </a:cubicBezTo>
                <a:cubicBezTo>
                  <a:pt x="5494025" y="106864"/>
                  <a:pt x="5434710" y="285488"/>
                  <a:pt x="5455340" y="461665"/>
                </a:cubicBezTo>
                <a:cubicBezTo>
                  <a:pt x="5199155" y="506143"/>
                  <a:pt x="5044192" y="412031"/>
                  <a:pt x="4855253" y="461665"/>
                </a:cubicBezTo>
                <a:cubicBezTo>
                  <a:pt x="4666314" y="511299"/>
                  <a:pt x="4404780" y="431730"/>
                  <a:pt x="4200612" y="461665"/>
                </a:cubicBezTo>
                <a:cubicBezTo>
                  <a:pt x="3996444" y="491600"/>
                  <a:pt x="3681574" y="427614"/>
                  <a:pt x="3545971" y="461665"/>
                </a:cubicBezTo>
                <a:cubicBezTo>
                  <a:pt x="3410368" y="495716"/>
                  <a:pt x="3308623" y="440140"/>
                  <a:pt x="3109544" y="461665"/>
                </a:cubicBezTo>
                <a:cubicBezTo>
                  <a:pt x="2910465" y="483190"/>
                  <a:pt x="2798863" y="454158"/>
                  <a:pt x="2564010" y="461665"/>
                </a:cubicBezTo>
                <a:cubicBezTo>
                  <a:pt x="2329157" y="469172"/>
                  <a:pt x="2043936" y="400433"/>
                  <a:pt x="1909369" y="461665"/>
                </a:cubicBezTo>
                <a:cubicBezTo>
                  <a:pt x="1774802" y="522897"/>
                  <a:pt x="1548772" y="425093"/>
                  <a:pt x="1363835" y="461665"/>
                </a:cubicBezTo>
                <a:cubicBezTo>
                  <a:pt x="1178898" y="498237"/>
                  <a:pt x="1080725" y="451665"/>
                  <a:pt x="981961" y="461665"/>
                </a:cubicBezTo>
                <a:cubicBezTo>
                  <a:pt x="883197" y="471665"/>
                  <a:pt x="650287" y="430596"/>
                  <a:pt x="545534" y="461665"/>
                </a:cubicBezTo>
                <a:cubicBezTo>
                  <a:pt x="440781" y="492734"/>
                  <a:pt x="146920" y="413112"/>
                  <a:pt x="0" y="461665"/>
                </a:cubicBezTo>
                <a:cubicBezTo>
                  <a:pt x="-33836" y="241310"/>
                  <a:pt x="52169" y="163548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b="1" dirty="0"/>
              <a:t>Search-based versus Sample-based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CA3C35-9EF6-8F3B-413E-FAD97DF5E8C6}"/>
              </a:ext>
            </a:extLst>
          </p:cNvPr>
          <p:cNvSpPr txBox="1"/>
          <p:nvPr/>
        </p:nvSpPr>
        <p:spPr>
          <a:xfrm>
            <a:off x="343778" y="2719861"/>
            <a:ext cx="4150495" cy="461665"/>
          </a:xfrm>
          <a:custGeom>
            <a:avLst/>
            <a:gdLst>
              <a:gd name="connsiteX0" fmla="*/ 0 w 4150495"/>
              <a:gd name="connsiteY0" fmla="*/ 0 h 461665"/>
              <a:gd name="connsiteX1" fmla="*/ 509918 w 4150495"/>
              <a:gd name="connsiteY1" fmla="*/ 0 h 461665"/>
              <a:gd name="connsiteX2" fmla="*/ 978331 w 4150495"/>
              <a:gd name="connsiteY2" fmla="*/ 0 h 461665"/>
              <a:gd name="connsiteX3" fmla="*/ 1529754 w 4150495"/>
              <a:gd name="connsiteY3" fmla="*/ 0 h 461665"/>
              <a:gd name="connsiteX4" fmla="*/ 2081177 w 4150495"/>
              <a:gd name="connsiteY4" fmla="*/ 0 h 461665"/>
              <a:gd name="connsiteX5" fmla="*/ 2674105 w 4150495"/>
              <a:gd name="connsiteY5" fmla="*/ 0 h 461665"/>
              <a:gd name="connsiteX6" fmla="*/ 3142518 w 4150495"/>
              <a:gd name="connsiteY6" fmla="*/ 0 h 461665"/>
              <a:gd name="connsiteX7" fmla="*/ 4150495 w 4150495"/>
              <a:gd name="connsiteY7" fmla="*/ 0 h 461665"/>
              <a:gd name="connsiteX8" fmla="*/ 4150495 w 4150495"/>
              <a:gd name="connsiteY8" fmla="*/ 461665 h 461665"/>
              <a:gd name="connsiteX9" fmla="*/ 3599072 w 4150495"/>
              <a:gd name="connsiteY9" fmla="*/ 461665 h 461665"/>
              <a:gd name="connsiteX10" fmla="*/ 3130659 w 4150495"/>
              <a:gd name="connsiteY10" fmla="*/ 461665 h 461665"/>
              <a:gd name="connsiteX11" fmla="*/ 2662246 w 4150495"/>
              <a:gd name="connsiteY11" fmla="*/ 461665 h 461665"/>
              <a:gd name="connsiteX12" fmla="*/ 2193833 w 4150495"/>
              <a:gd name="connsiteY12" fmla="*/ 461665 h 461665"/>
              <a:gd name="connsiteX13" fmla="*/ 1559400 w 4150495"/>
              <a:gd name="connsiteY13" fmla="*/ 461665 h 461665"/>
              <a:gd name="connsiteX14" fmla="*/ 1007977 w 4150495"/>
              <a:gd name="connsiteY14" fmla="*/ 461665 h 461665"/>
              <a:gd name="connsiteX15" fmla="*/ 0 w 4150495"/>
              <a:gd name="connsiteY15" fmla="*/ 461665 h 461665"/>
              <a:gd name="connsiteX16" fmla="*/ 0 w 4150495"/>
              <a:gd name="connsiteY16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150495" h="461665" extrusionOk="0">
                <a:moveTo>
                  <a:pt x="0" y="0"/>
                </a:moveTo>
                <a:cubicBezTo>
                  <a:pt x="172146" y="-12933"/>
                  <a:pt x="329732" y="37"/>
                  <a:pt x="509918" y="0"/>
                </a:cubicBezTo>
                <a:cubicBezTo>
                  <a:pt x="690104" y="-37"/>
                  <a:pt x="820128" y="28130"/>
                  <a:pt x="978331" y="0"/>
                </a:cubicBezTo>
                <a:cubicBezTo>
                  <a:pt x="1136534" y="-28130"/>
                  <a:pt x="1319364" y="38213"/>
                  <a:pt x="1529754" y="0"/>
                </a:cubicBezTo>
                <a:cubicBezTo>
                  <a:pt x="1740144" y="-38213"/>
                  <a:pt x="1884897" y="6295"/>
                  <a:pt x="2081177" y="0"/>
                </a:cubicBezTo>
                <a:cubicBezTo>
                  <a:pt x="2277457" y="-6295"/>
                  <a:pt x="2386487" y="6166"/>
                  <a:pt x="2674105" y="0"/>
                </a:cubicBezTo>
                <a:cubicBezTo>
                  <a:pt x="2961723" y="-6166"/>
                  <a:pt x="2926345" y="51883"/>
                  <a:pt x="3142518" y="0"/>
                </a:cubicBezTo>
                <a:cubicBezTo>
                  <a:pt x="3358691" y="-51883"/>
                  <a:pt x="3799764" y="109467"/>
                  <a:pt x="4150495" y="0"/>
                </a:cubicBezTo>
                <a:cubicBezTo>
                  <a:pt x="4204039" y="227762"/>
                  <a:pt x="4134059" y="282532"/>
                  <a:pt x="4150495" y="461665"/>
                </a:cubicBezTo>
                <a:cubicBezTo>
                  <a:pt x="4008334" y="481153"/>
                  <a:pt x="3836964" y="411570"/>
                  <a:pt x="3599072" y="461665"/>
                </a:cubicBezTo>
                <a:cubicBezTo>
                  <a:pt x="3361180" y="511760"/>
                  <a:pt x="3360884" y="427550"/>
                  <a:pt x="3130659" y="461665"/>
                </a:cubicBezTo>
                <a:cubicBezTo>
                  <a:pt x="2900434" y="495780"/>
                  <a:pt x="2885584" y="428215"/>
                  <a:pt x="2662246" y="461665"/>
                </a:cubicBezTo>
                <a:cubicBezTo>
                  <a:pt x="2438908" y="495115"/>
                  <a:pt x="2368693" y="445049"/>
                  <a:pt x="2193833" y="461665"/>
                </a:cubicBezTo>
                <a:cubicBezTo>
                  <a:pt x="2018973" y="478281"/>
                  <a:pt x="1820481" y="459422"/>
                  <a:pt x="1559400" y="461665"/>
                </a:cubicBezTo>
                <a:cubicBezTo>
                  <a:pt x="1298319" y="463908"/>
                  <a:pt x="1251062" y="433770"/>
                  <a:pt x="1007977" y="461665"/>
                </a:cubicBezTo>
                <a:cubicBezTo>
                  <a:pt x="764892" y="489560"/>
                  <a:pt x="443216" y="454118"/>
                  <a:pt x="0" y="461665"/>
                </a:cubicBezTo>
                <a:cubicBezTo>
                  <a:pt x="-32023" y="296924"/>
                  <a:pt x="33165" y="192027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86278119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b="1" dirty="0"/>
              <a:t>Coupled versus Decoupled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683EF7-CA06-4346-FBD2-F9D582A3CD5F}"/>
              </a:ext>
            </a:extLst>
          </p:cNvPr>
          <p:cNvSpPr txBox="1"/>
          <p:nvPr/>
        </p:nvSpPr>
        <p:spPr>
          <a:xfrm>
            <a:off x="343778" y="4356358"/>
            <a:ext cx="1500732" cy="461665"/>
          </a:xfrm>
          <a:custGeom>
            <a:avLst/>
            <a:gdLst>
              <a:gd name="connsiteX0" fmla="*/ 0 w 1500732"/>
              <a:gd name="connsiteY0" fmla="*/ 0 h 461665"/>
              <a:gd name="connsiteX1" fmla="*/ 500244 w 1500732"/>
              <a:gd name="connsiteY1" fmla="*/ 0 h 461665"/>
              <a:gd name="connsiteX2" fmla="*/ 1015495 w 1500732"/>
              <a:gd name="connsiteY2" fmla="*/ 0 h 461665"/>
              <a:gd name="connsiteX3" fmla="*/ 1500732 w 1500732"/>
              <a:gd name="connsiteY3" fmla="*/ 0 h 461665"/>
              <a:gd name="connsiteX4" fmla="*/ 1500732 w 1500732"/>
              <a:gd name="connsiteY4" fmla="*/ 461665 h 461665"/>
              <a:gd name="connsiteX5" fmla="*/ 1015495 w 1500732"/>
              <a:gd name="connsiteY5" fmla="*/ 461665 h 461665"/>
              <a:gd name="connsiteX6" fmla="*/ 545266 w 1500732"/>
              <a:gd name="connsiteY6" fmla="*/ 461665 h 461665"/>
              <a:gd name="connsiteX7" fmla="*/ 0 w 1500732"/>
              <a:gd name="connsiteY7" fmla="*/ 461665 h 461665"/>
              <a:gd name="connsiteX8" fmla="*/ 0 w 1500732"/>
              <a:gd name="connsiteY8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00732" h="461665" extrusionOk="0">
                <a:moveTo>
                  <a:pt x="0" y="0"/>
                </a:moveTo>
                <a:cubicBezTo>
                  <a:pt x="110680" y="-10102"/>
                  <a:pt x="349316" y="24995"/>
                  <a:pt x="500244" y="0"/>
                </a:cubicBezTo>
                <a:cubicBezTo>
                  <a:pt x="651172" y="-24995"/>
                  <a:pt x="818239" y="53210"/>
                  <a:pt x="1015495" y="0"/>
                </a:cubicBezTo>
                <a:cubicBezTo>
                  <a:pt x="1212751" y="-53210"/>
                  <a:pt x="1267935" y="6289"/>
                  <a:pt x="1500732" y="0"/>
                </a:cubicBezTo>
                <a:cubicBezTo>
                  <a:pt x="1541876" y="188858"/>
                  <a:pt x="1487664" y="248419"/>
                  <a:pt x="1500732" y="461665"/>
                </a:cubicBezTo>
                <a:cubicBezTo>
                  <a:pt x="1393190" y="500554"/>
                  <a:pt x="1214904" y="415165"/>
                  <a:pt x="1015495" y="461665"/>
                </a:cubicBezTo>
                <a:cubicBezTo>
                  <a:pt x="816086" y="508165"/>
                  <a:pt x="725094" y="413130"/>
                  <a:pt x="545266" y="461665"/>
                </a:cubicBezTo>
                <a:cubicBezTo>
                  <a:pt x="365438" y="510200"/>
                  <a:pt x="227839" y="417535"/>
                  <a:pt x="0" y="461665"/>
                </a:cubicBezTo>
                <a:cubicBezTo>
                  <a:pt x="-2935" y="301091"/>
                  <a:pt x="36229" y="132168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7980985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b="1" dirty="0"/>
              <a:t>Conflicts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3C6FE7-A074-410D-C723-EA0841E4EB41}"/>
              </a:ext>
            </a:extLst>
          </p:cNvPr>
          <p:cNvSpPr txBox="1"/>
          <p:nvPr/>
        </p:nvSpPr>
        <p:spPr>
          <a:xfrm>
            <a:off x="659440" y="1865015"/>
            <a:ext cx="62327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Same dichotomy!</a:t>
            </a:r>
          </a:p>
        </p:txBody>
      </p:sp>
    </p:spTree>
    <p:extLst>
      <p:ext uri="{BB962C8B-B14F-4D97-AF65-F5344CB8AC3E}">
        <p14:creationId xmlns:p14="http://schemas.microsoft.com/office/powerpoint/2010/main" val="1866641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" grpId="0"/>
      <p:bldP spid="5" grpId="0" animBg="1"/>
      <p:bldP spid="6" grpId="0" animBg="1"/>
      <p:bldP spid="7" grpId="0" animBg="1"/>
      <p:bldP spid="9" grpId="0"/>
    </p:bld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stealth" w="lg" len="lg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stealth" w="lg" len="lg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41119</TotalTime>
  <Words>1198</Words>
  <Application>Microsoft Macintosh PowerPoint</Application>
  <PresentationFormat>Widescreen</PresentationFormat>
  <Paragraphs>153</Paragraphs>
  <Slides>45</Slides>
  <Notes>45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Cambria Math</vt:lpstr>
      <vt:lpstr>Wingdings</vt:lpstr>
      <vt:lpstr>Blank Presentation</vt:lpstr>
      <vt:lpstr>ECE693H, Spring 2025: Multi-robot System Design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cade lab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for your Cover</dc:title>
  <dc:subject/>
  <dc:creator>cade lab</dc:creator>
  <cp:keywords/>
  <dc:description/>
  <cp:lastModifiedBy>Daniel Drew</cp:lastModifiedBy>
  <cp:revision>1455</cp:revision>
  <cp:lastPrinted>2025-01-27T23:06:22Z</cp:lastPrinted>
  <dcterms:created xsi:type="dcterms:W3CDTF">2011-02-07T17:37:21Z</dcterms:created>
  <dcterms:modified xsi:type="dcterms:W3CDTF">2025-03-06T01:30:00Z</dcterms:modified>
  <cp:category/>
</cp:coreProperties>
</file>

<file path=docProps/thumbnail.jpeg>
</file>